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9.xml" ContentType="application/vnd.openxmlformats-officedocument.drawingml.chart+xml"/>
  <Override PartName="/ppt/charts/chart20.xml" ContentType="application/vnd.openxmlformats-officedocument.drawingml.chart+xml"/>
  <Override PartName="/ppt/media/image1.png" ContentType="image/png"/>
  <Override PartName="/ppt/media/image2.jpeg" ContentType="image/jpeg"/>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19.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41418380193"/>
          <c:y val="0.115493958777541"/>
          <c:w val="0.846915652538817"/>
          <c:h val="0.717760404327569"/>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56574990"/>
        <c:axId val="71646699"/>
      </c:scatterChart>
      <c:valAx>
        <c:axId val="56574990"/>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995006504133"/>
              <c:y val="0.890319014529375"/>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71646699"/>
        <c:crosses val="max"/>
        <c:crossBetween val="midCat"/>
      </c:valAx>
      <c:valAx>
        <c:axId val="71646699"/>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56574990"/>
        <c:crosses val="autoZero"/>
        <c:crossBetween val="midCat"/>
      </c:valAx>
      <c:spPr>
        <a:noFill/>
        <a:ln w="0">
          <a:solidFill>
            <a:srgbClr val="b3b3b3"/>
          </a:solidFill>
        </a:ln>
      </c:spPr>
    </c:plotArea>
    <c:legend>
      <c:legendPos val="t"/>
      <c:layout>
        <c:manualLayout>
          <c:xMode val="edge"/>
          <c:yMode val="edge"/>
          <c:x val="0.11141418380193"/>
          <c:y val="0.146155570499888"/>
          <c:w val="0.846915652538817"/>
          <c:h val="0.0967645520436374"/>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20.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445069956122"/>
          <c:y val="0.127586709414165"/>
          <c:w val="0.860294726384634"/>
          <c:h val="0.703876420868551"/>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85860584"/>
        <c:axId val="3745455"/>
      </c:scatterChart>
      <c:valAx>
        <c:axId val="85860584"/>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3745455"/>
        <c:crosses val="min"/>
        <c:crossBetween val="midCat"/>
      </c:valAx>
      <c:valAx>
        <c:axId val="3745455"/>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85860584"/>
        <c:crosses val="autoZero"/>
        <c:crossBetween val="midCat"/>
      </c:valAx>
      <c:spPr>
        <a:noFill/>
        <a:ln w="0">
          <a:solidFill>
            <a:srgbClr val="b3b3b3"/>
          </a:solidFill>
        </a:ln>
      </c:spPr>
    </c:plotArea>
    <c:legend>
      <c:legendPos val="t"/>
      <c:layout>
        <c:manualLayout>
          <c:xMode val="edge"/>
          <c:yMode val="edge"/>
          <c:x val="0.0944560075685904"/>
          <c:y val="0.15644127076654"/>
          <c:w val="0.872317880794702"/>
          <c:h val="0.0938501894491402"/>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E14FE6F-E9C4-4813-8CE2-8F03CECB55A4}"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847D339-E449-4A88-A333-9A94A37470A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C1DC065-408A-4D5A-B5F4-2083604667BE}"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CE16BCBE-CA84-4D86-AFD4-E482A45EA418}"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5BB3AE7-258A-45B7-8A3E-FDC8787FBCF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1352B24-FFE4-4428-86BA-0FF6FE6BB536}"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65F777E-C9CA-4023-BBDB-31EFAF9849F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72A605C-DE34-45B5-8053-1D3720C213A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028C6B5-C54E-4AB3-93B2-D1FBB1F9001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29D287B-72A9-45A9-8134-28318F74BEF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BA9FEF3-454D-43A6-8042-07096FCEFAC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FD8EB7B-2EC0-4E7D-9908-CF7A27FB204A}"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9480" cy="1164960"/>
          </a:xfrm>
          <a:prstGeom prst="rect">
            <a:avLst/>
          </a:prstGeom>
          <a:noFill/>
          <a:ln w="0">
            <a:noFill/>
          </a:ln>
        </p:spPr>
        <p:txBody>
          <a:bodyPr lIns="428400" rIns="428400" tIns="214200" bIns="214200" anchor="ctr">
            <a:noAutofit/>
          </a:bodyPr>
          <a:lstStyle>
            <a:lvl1pPr algn="ctr">
              <a:lnSpc>
                <a:spcPct val="100000"/>
              </a:lnSpc>
              <a:buNone/>
              <a:tabLst>
                <a:tab algn="l" pos="0"/>
              </a:tabLst>
              <a:defRPr b="0" lang="en-US" sz="1400" spc="-1" strike="noStrike">
                <a:solidFill>
                  <a:srgbClr val="000000"/>
                </a:solidFill>
                <a:latin typeface="Times New Roman"/>
              </a:defRPr>
            </a:lvl1pPr>
          </a:lstStyle>
          <a:p>
            <a:pPr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23590440" y="20339640"/>
            <a:ext cx="7675920" cy="1164960"/>
          </a:xfrm>
          <a:prstGeom prst="rect">
            <a:avLst/>
          </a:prstGeom>
          <a:noFill/>
          <a:ln w="0">
            <a:noFill/>
          </a:ln>
        </p:spPr>
        <p:txBody>
          <a:bodyPr lIns="428400" rIns="428400" tIns="214200" bIns="214200" anchor="ctr">
            <a:noAutofit/>
          </a:bodyPr>
          <a:lstStyle>
            <a:lvl1pPr algn="r">
              <a:lnSpc>
                <a:spcPct val="100000"/>
              </a:lnSpc>
              <a:buNone/>
              <a:tabLst>
                <a:tab algn="l" pos="0"/>
              </a:tabLst>
              <a:defRPr b="0" lang="en-US" sz="5600" spc="-1" strike="noStrike">
                <a:solidFill>
                  <a:srgbClr val="8b8b8b"/>
                </a:solidFill>
                <a:latin typeface="Calibri"/>
              </a:defRPr>
            </a:lvl1pPr>
          </a:lstStyle>
          <a:p>
            <a:pPr algn="r">
              <a:lnSpc>
                <a:spcPct val="100000"/>
              </a:lnSpc>
              <a:buNone/>
              <a:tabLst>
                <a:tab algn="l" pos="0"/>
              </a:tabLst>
            </a:pPr>
            <a:fld id="{DD9E6089-7663-43CD-B5D3-B3E2A59D0DA9}" type="slidenum">
              <a:rPr b="0" lang="en-US" sz="5600" spc="-1" strike="noStrike">
                <a:solidFill>
                  <a:srgbClr val="8b8b8b"/>
                </a:solidFill>
                <a:latin typeface="Calibri"/>
              </a:rPr>
              <a:t>&lt;number&gt;</a:t>
            </a:fld>
            <a:endParaRPr b="0" lang="en-US" sz="5600" spc="-1" strike="noStrike">
              <a:latin typeface="Times New Roman"/>
            </a:endParaRPr>
          </a:p>
        </p:txBody>
      </p:sp>
      <p:sp>
        <p:nvSpPr>
          <p:cNvPr id="2" name="PlaceHolder 3"/>
          <p:cNvSpPr>
            <a:spLocks noGrp="1"/>
          </p:cNvSpPr>
          <p:nvPr>
            <p:ph type="dt" idx="3"/>
          </p:nvPr>
        </p:nvSpPr>
        <p:spPr>
          <a:xfrm>
            <a:off x="1645920" y="20339640"/>
            <a:ext cx="7675920" cy="1164960"/>
          </a:xfrm>
          <a:prstGeom prst="rect">
            <a:avLst/>
          </a:prstGeom>
          <a:noFill/>
          <a:ln w="0">
            <a:noFill/>
          </a:ln>
        </p:spPr>
        <p:txBody>
          <a:bodyPr lIns="428400" rIns="428400" tIns="214200" bIns="2142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chart" Target="../charts/chart19.xml"/><Relationship Id="rId2" Type="http://schemas.openxmlformats.org/officeDocument/2006/relationships/chart" Target="../charts/chart20.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
          <p:cNvSpPr/>
          <p:nvPr/>
        </p:nvSpPr>
        <p:spPr>
          <a:xfrm>
            <a:off x="457200" y="457200"/>
            <a:ext cx="32002560" cy="21029760"/>
          </a:xfrm>
          <a:prstGeom prst="rect">
            <a:avLst/>
          </a:prstGeom>
          <a:noFill/>
          <a:ln w="0">
            <a:solidFill>
              <a:srgbClr val="3465a4"/>
            </a:solidFill>
          </a:ln>
        </p:spPr>
        <p:style>
          <a:lnRef idx="0"/>
          <a:fillRef idx="0"/>
          <a:effectRef idx="0"/>
          <a:fontRef idx="minor"/>
        </p:style>
      </p:sp>
      <p:sp>
        <p:nvSpPr>
          <p:cNvPr id="42" name=""/>
          <p:cNvSpPr/>
          <p:nvPr/>
        </p:nvSpPr>
        <p:spPr>
          <a:xfrm>
            <a:off x="228600" y="321840"/>
            <a:ext cx="32459760" cy="1276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7100" spc="-1" strike="noStrike">
                <a:solidFill>
                  <a:srgbClr val="000000"/>
                </a:solidFill>
                <a:latin typeface="Arial"/>
                <a:ea typeface="DejaVu Sans"/>
              </a:rPr>
              <a:t>Motorized Robotic Hand Controlled Hand by Surface Electromyography (sEMG)</a:t>
            </a:r>
            <a:endParaRPr b="0" lang="en-US" sz="7100" spc="-1" strike="noStrike">
              <a:latin typeface="Arial"/>
            </a:endParaRPr>
          </a:p>
        </p:txBody>
      </p:sp>
      <p:sp>
        <p:nvSpPr>
          <p:cNvPr id="43" name=""/>
          <p:cNvSpPr/>
          <p:nvPr/>
        </p:nvSpPr>
        <p:spPr>
          <a:xfrm>
            <a:off x="586800" y="1595160"/>
            <a:ext cx="17700120" cy="596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latin typeface="Arial"/>
            </a:endParaRPr>
          </a:p>
          <a:p>
            <a:pPr>
              <a:lnSpc>
                <a:spcPct val="100000"/>
              </a:lnSpc>
              <a:buNone/>
            </a:pPr>
            <a:endParaRPr b="0" lang="en-US" sz="3200" spc="-1" strike="noStrike">
              <a:latin typeface="Arial"/>
            </a:endParaRPr>
          </a:p>
        </p:txBody>
      </p:sp>
      <p:sp>
        <p:nvSpPr>
          <p:cNvPr id="44" name=""/>
          <p:cNvSpPr/>
          <p:nvPr/>
        </p:nvSpPr>
        <p:spPr>
          <a:xfrm>
            <a:off x="426600" y="2194560"/>
            <a:ext cx="20832120" cy="374796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3200" spc="-1" strike="noStrike">
                <a:solidFill>
                  <a:srgbClr val="000000"/>
                </a:solidFill>
                <a:latin typeface="Arial"/>
                <a:ea typeface="DejaVu Sans"/>
              </a:rPr>
              <a:t>Abstract</a:t>
            </a:r>
            <a:endParaRPr b="0" lang="en-US" sz="3200" spc="-1" strike="noStrike">
              <a:latin typeface="Arial"/>
            </a:endParaRPr>
          </a:p>
          <a:p>
            <a:pPr marL="228600">
              <a:lnSpc>
                <a:spcPct val="115000"/>
              </a:lnSpc>
              <a:buNone/>
            </a:pPr>
            <a:r>
              <a:rPr b="0" lang="en-US" sz="2400" spc="-1" strike="noStrike">
                <a:solidFill>
                  <a:srgbClr val="000000"/>
                </a:solidFill>
                <a:latin typeface="Arial"/>
                <a:ea typeface="DejaVu Sans"/>
              </a:rPr>
              <a:t>The objective of this project was to discover the fundamentals of signal acquisition and processing, in a situation requiring extremely precise hardware requirements in order to achieve both common mode signal rejection and extremely high gain. Because this is a medical device, considerations of safety had to be made as well. The final product is a printed circuit board designed around the Texas Instruments INA82x that handles differential gain, with input resistance to limit the shock hazard were a fault to occur. The amplified input signal is processed so that a microcontroller is able to determine what command the signal is closest to.</a:t>
            </a:r>
            <a:endParaRPr b="0" lang="en-US" sz="2400" spc="-1" strike="noStrike">
              <a:latin typeface="Arial"/>
            </a:endParaRPr>
          </a:p>
        </p:txBody>
      </p:sp>
      <p:graphicFrame>
        <p:nvGraphicFramePr>
          <p:cNvPr id="45" name=""/>
          <p:cNvGraphicFramePr/>
          <p:nvPr/>
        </p:nvGraphicFramePr>
        <p:xfrm>
          <a:off x="23774400" y="7315200"/>
          <a:ext cx="8578800" cy="4558680"/>
        </p:xfrm>
        <a:graphic>
          <a:graphicData uri="http://schemas.openxmlformats.org/drawingml/2006/chart">
            <c:chart xmlns:c="http://schemas.openxmlformats.org/drawingml/2006/chart" xmlns:r="http://schemas.openxmlformats.org/officeDocument/2006/relationships" r:id="rId1"/>
          </a:graphicData>
        </a:graphic>
      </p:graphicFrame>
      <p:sp>
        <p:nvSpPr>
          <p:cNvPr id="46" name=""/>
          <p:cNvSpPr/>
          <p:nvPr/>
        </p:nvSpPr>
        <p:spPr>
          <a:xfrm>
            <a:off x="21488400" y="1600200"/>
            <a:ext cx="10971360" cy="4113360"/>
          </a:xfrm>
          <a:prstGeom prst="rect">
            <a:avLst/>
          </a:prstGeom>
          <a:noFill/>
          <a:ln w="76320">
            <a:solidFill>
              <a:srgbClr val="3faf46"/>
            </a:solidFill>
            <a:round/>
          </a:ln>
        </p:spPr>
        <p:style>
          <a:lnRef idx="0"/>
          <a:fillRef idx="0"/>
          <a:effectRef idx="0"/>
          <a:fontRef idx="minor"/>
        </p:style>
        <p:txBody>
          <a:bodyPr lIns="127800" rIns="127800" tIns="82800" bIns="82800" anchor="t">
            <a:noAutofit/>
          </a:bodyPr>
          <a:p>
            <a:pPr>
              <a:lnSpc>
                <a:spcPct val="100000"/>
              </a:lnSpc>
              <a:buNone/>
            </a:pPr>
            <a:r>
              <a:rPr b="0" lang="en-US" sz="3200" spc="-1" strike="noStrike">
                <a:solidFill>
                  <a:srgbClr val="000000"/>
                </a:solidFill>
                <a:latin typeface="Arial"/>
                <a:ea typeface="DejaVu Sans"/>
              </a:rPr>
              <a:t>Block Diagram</a:t>
            </a:r>
            <a:endParaRPr b="0" lang="en-US" sz="3200" spc="-1" strike="noStrike">
              <a:latin typeface="Arial"/>
            </a:endParaRPr>
          </a:p>
        </p:txBody>
      </p:sp>
      <p:sp>
        <p:nvSpPr>
          <p:cNvPr id="47" name=""/>
          <p:cNvSpPr/>
          <p:nvPr/>
        </p:nvSpPr>
        <p:spPr>
          <a:xfrm>
            <a:off x="21717000" y="3200400"/>
            <a:ext cx="1760400" cy="912960"/>
          </a:xfrm>
          <a:prstGeom prst="rect">
            <a:avLst/>
          </a:prstGeom>
          <a:noFill/>
          <a:ln w="57240">
            <a:solidFill>
              <a:srgbClr val="3faf46"/>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Surface EMG Pads</a:t>
            </a:r>
            <a:endParaRPr b="0" lang="en-US" sz="2400" spc="-1" strike="noStrike">
              <a:latin typeface="Arial"/>
            </a:endParaRPr>
          </a:p>
        </p:txBody>
      </p:sp>
      <p:sp>
        <p:nvSpPr>
          <p:cNvPr id="48" name=""/>
          <p:cNvSpPr/>
          <p:nvPr/>
        </p:nvSpPr>
        <p:spPr>
          <a:xfrm>
            <a:off x="24066720" y="2286000"/>
            <a:ext cx="2643840" cy="2742120"/>
          </a:xfrm>
          <a:prstGeom prst="rect">
            <a:avLst/>
          </a:prstGeom>
          <a:noFill/>
          <a:ln w="57240">
            <a:solidFill>
              <a:srgbClr val="3faf46"/>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Amplifier</a:t>
            </a:r>
            <a:endParaRPr b="0" lang="en-US" sz="2400" spc="-1" strike="noStrike">
              <a:latin typeface="Arial"/>
            </a:endParaRPr>
          </a:p>
        </p:txBody>
      </p:sp>
      <p:sp>
        <p:nvSpPr>
          <p:cNvPr id="49" name=""/>
          <p:cNvSpPr/>
          <p:nvPr/>
        </p:nvSpPr>
        <p:spPr>
          <a:xfrm>
            <a:off x="27203400" y="1828800"/>
            <a:ext cx="3198960" cy="3656160"/>
          </a:xfrm>
          <a:prstGeom prst="rect">
            <a:avLst/>
          </a:prstGeom>
          <a:noFill/>
          <a:ln w="57240">
            <a:solidFill>
              <a:srgbClr val="3faf46"/>
            </a:solidFill>
            <a:round/>
          </a:ln>
        </p:spPr>
        <p:style>
          <a:lnRef idx="0"/>
          <a:fillRef idx="0"/>
          <a:effectRef idx="0"/>
          <a:fontRef idx="minor"/>
        </p:style>
        <p:txBody>
          <a:bodyPr lIns="118080" rIns="118080" tIns="73080" bIns="73080" anchor="t">
            <a:noAutofit/>
          </a:bodyPr>
          <a:p>
            <a:pPr>
              <a:lnSpc>
                <a:spcPct val="100000"/>
              </a:lnSpc>
              <a:buNone/>
            </a:pPr>
            <a:r>
              <a:rPr b="0" lang="en-US" sz="2400" spc="-1" strike="noStrike">
                <a:solidFill>
                  <a:srgbClr val="000000"/>
                </a:solidFill>
                <a:latin typeface="Arial"/>
                <a:ea typeface="DejaVu Sans"/>
              </a:rPr>
              <a:t>MCU (Teensy 4.1)</a:t>
            </a:r>
            <a:endParaRPr b="0" lang="en-US" sz="2400" spc="-1" strike="noStrike">
              <a:latin typeface="Arial"/>
            </a:endParaRPr>
          </a:p>
        </p:txBody>
      </p:sp>
      <p:sp>
        <p:nvSpPr>
          <p:cNvPr id="50" name=""/>
          <p:cNvSpPr/>
          <p:nvPr/>
        </p:nvSpPr>
        <p:spPr>
          <a:xfrm>
            <a:off x="30861000" y="3200400"/>
            <a:ext cx="1370160" cy="821160"/>
          </a:xfrm>
          <a:prstGeom prst="rect">
            <a:avLst/>
          </a:prstGeom>
          <a:noFill/>
          <a:ln w="57240">
            <a:solidFill>
              <a:srgbClr val="3faf46"/>
            </a:solidFill>
            <a:round/>
          </a:ln>
        </p:spPr>
        <p:style>
          <a:lnRef idx="0"/>
          <a:fillRef idx="0"/>
          <a:effectRef idx="0"/>
          <a:fontRef idx="minor"/>
        </p:style>
        <p:txBody>
          <a:bodyPr lIns="118800" rIns="118800" tIns="73800" bIns="73800" anchor="t">
            <a:noAutofit/>
          </a:bodyPr>
          <a:p>
            <a:pPr>
              <a:lnSpc>
                <a:spcPct val="100000"/>
              </a:lnSpc>
              <a:buNone/>
            </a:pPr>
            <a:r>
              <a:rPr b="0" lang="en-US" sz="2400" spc="-1" strike="noStrike">
                <a:solidFill>
                  <a:srgbClr val="000000"/>
                </a:solidFill>
                <a:latin typeface="Arial"/>
                <a:ea typeface="DejaVu Sans"/>
              </a:rPr>
              <a:t>Robotic Hand</a:t>
            </a:r>
            <a:endParaRPr b="0" lang="en-US" sz="2400" spc="-1" strike="noStrike">
              <a:latin typeface="Arial"/>
            </a:endParaRPr>
          </a:p>
        </p:txBody>
      </p:sp>
      <p:sp>
        <p:nvSpPr>
          <p:cNvPr id="51" name=""/>
          <p:cNvSpPr/>
          <p:nvPr/>
        </p:nvSpPr>
        <p:spPr>
          <a:xfrm>
            <a:off x="27432000" y="3337560"/>
            <a:ext cx="2676240" cy="77580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Normalize, Rectify, and Amplify ADC Input</a:t>
            </a:r>
            <a:endParaRPr b="0" lang="en-US" sz="1800" spc="-1" strike="noStrike">
              <a:latin typeface="Arial"/>
            </a:endParaRPr>
          </a:p>
        </p:txBody>
      </p:sp>
      <p:sp>
        <p:nvSpPr>
          <p:cNvPr id="52" name=""/>
          <p:cNvSpPr/>
          <p:nvPr/>
        </p:nvSpPr>
        <p:spPr>
          <a:xfrm>
            <a:off x="27432000" y="4572360"/>
            <a:ext cx="2676240" cy="684000"/>
          </a:xfrm>
          <a:prstGeom prst="rect">
            <a:avLst/>
          </a:prstGeom>
          <a:noFill/>
          <a:ln w="38160">
            <a:solidFill>
              <a:srgbClr val="f10d0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Finger Detection Algorithm</a:t>
            </a:r>
            <a:endParaRPr b="0" lang="en-US" sz="1800" spc="-1" strike="noStrike">
              <a:latin typeface="Arial"/>
            </a:endParaRPr>
          </a:p>
        </p:txBody>
      </p:sp>
      <p:sp>
        <p:nvSpPr>
          <p:cNvPr id="53" name=""/>
          <p:cNvSpPr/>
          <p:nvPr/>
        </p:nvSpPr>
        <p:spPr>
          <a:xfrm>
            <a:off x="27432000" y="2286360"/>
            <a:ext cx="2676240" cy="68400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Capture 1000 Samples at 40kHz with ADC</a:t>
            </a:r>
            <a:endParaRPr b="0" lang="en-US" sz="1800" spc="-1" strike="noStrike">
              <a:latin typeface="Arial"/>
            </a:endParaRPr>
          </a:p>
        </p:txBody>
      </p:sp>
      <p:sp>
        <p:nvSpPr>
          <p:cNvPr id="54" name=""/>
          <p:cNvSpPr/>
          <p:nvPr/>
        </p:nvSpPr>
        <p:spPr>
          <a:xfrm>
            <a:off x="28803600" y="4114800"/>
            <a:ext cx="360" cy="457560"/>
          </a:xfrm>
          <a:prstGeom prst="line">
            <a:avLst/>
          </a:prstGeom>
          <a:ln w="38160">
            <a:solidFill>
              <a:srgbClr val="3faf46"/>
            </a:solidFill>
            <a:round/>
            <a:tailEnd len="med" type="triangle" w="med"/>
          </a:ln>
        </p:spPr>
        <p:style>
          <a:lnRef idx="0"/>
          <a:fillRef idx="0"/>
          <a:effectRef idx="0"/>
          <a:fontRef idx="minor"/>
        </p:style>
      </p:sp>
      <p:sp>
        <p:nvSpPr>
          <p:cNvPr id="55" name=""/>
          <p:cNvSpPr/>
          <p:nvPr/>
        </p:nvSpPr>
        <p:spPr>
          <a:xfrm>
            <a:off x="28803600" y="2971800"/>
            <a:ext cx="360" cy="365760"/>
          </a:xfrm>
          <a:prstGeom prst="line">
            <a:avLst/>
          </a:prstGeom>
          <a:ln w="38160">
            <a:solidFill>
              <a:srgbClr val="3faf46"/>
            </a:solidFill>
            <a:round/>
            <a:tailEnd len="med" type="triangle" w="med"/>
          </a:ln>
        </p:spPr>
        <p:style>
          <a:lnRef idx="0"/>
          <a:fillRef idx="0"/>
          <a:effectRef idx="0"/>
          <a:fontRef idx="minor"/>
        </p:style>
      </p:sp>
      <p:sp>
        <p:nvSpPr>
          <p:cNvPr id="56" name=""/>
          <p:cNvSpPr/>
          <p:nvPr/>
        </p:nvSpPr>
        <p:spPr>
          <a:xfrm>
            <a:off x="23478840" y="3657600"/>
            <a:ext cx="587880" cy="360"/>
          </a:xfrm>
          <a:prstGeom prst="line">
            <a:avLst/>
          </a:prstGeom>
          <a:ln w="38160">
            <a:solidFill>
              <a:srgbClr val="3faf46"/>
            </a:solidFill>
            <a:round/>
            <a:tailEnd len="med" type="triangle" w="med"/>
          </a:ln>
        </p:spPr>
        <p:style>
          <a:lnRef idx="0"/>
          <a:fillRef idx="0"/>
          <a:effectRef idx="0"/>
          <a:fontRef idx="minor"/>
        </p:style>
      </p:sp>
      <p:sp>
        <p:nvSpPr>
          <p:cNvPr id="57"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sp>
      <p:sp>
        <p:nvSpPr>
          <p:cNvPr id="58"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sp>
      <p:sp>
        <p:nvSpPr>
          <p:cNvPr id="59" name=""/>
          <p:cNvSpPr/>
          <p:nvPr/>
        </p:nvSpPr>
        <p:spPr>
          <a:xfrm>
            <a:off x="24231600" y="2743200"/>
            <a:ext cx="2284560" cy="91296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Protected Inputs to Instrumentation Amplifier IC</a:t>
            </a:r>
            <a:endParaRPr b="0" lang="en-US" sz="1800" spc="-1" strike="noStrike">
              <a:latin typeface="Arial"/>
            </a:endParaRPr>
          </a:p>
        </p:txBody>
      </p:sp>
      <p:sp>
        <p:nvSpPr>
          <p:cNvPr id="60" name=""/>
          <p:cNvSpPr/>
          <p:nvPr/>
        </p:nvSpPr>
        <p:spPr>
          <a:xfrm>
            <a:off x="24231600" y="3886200"/>
            <a:ext cx="2284560" cy="91260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AC Coupled and Buffered Output</a:t>
            </a:r>
            <a:endParaRPr b="0" lang="en-US" sz="1800" spc="-1" strike="noStrike">
              <a:latin typeface="Arial"/>
            </a:endParaRPr>
          </a:p>
        </p:txBody>
      </p:sp>
      <p:sp>
        <p:nvSpPr>
          <p:cNvPr id="61" name=""/>
          <p:cNvSpPr/>
          <p:nvPr/>
        </p:nvSpPr>
        <p:spPr>
          <a:xfrm>
            <a:off x="25374600" y="3657600"/>
            <a:ext cx="360" cy="266760"/>
          </a:xfrm>
          <a:prstGeom prst="line">
            <a:avLst/>
          </a:prstGeom>
          <a:ln w="38160">
            <a:solidFill>
              <a:srgbClr val="3faf46"/>
            </a:solidFill>
            <a:round/>
            <a:tailEnd len="med" type="triangle" w="med"/>
          </a:ln>
        </p:spPr>
        <p:style>
          <a:lnRef idx="0"/>
          <a:fillRef idx="0"/>
          <a:effectRef idx="0"/>
          <a:fontRef idx="minor"/>
        </p:style>
      </p:sp>
      <p:sp>
        <p:nvSpPr>
          <p:cNvPr id="62" name=""/>
          <p:cNvSpPr/>
          <p:nvPr/>
        </p:nvSpPr>
        <p:spPr>
          <a:xfrm>
            <a:off x="26713080" y="3657600"/>
            <a:ext cx="490320" cy="360"/>
          </a:xfrm>
          <a:prstGeom prst="line">
            <a:avLst/>
          </a:prstGeom>
          <a:ln w="38160">
            <a:solidFill>
              <a:srgbClr val="3faf46"/>
            </a:solidFill>
            <a:round/>
            <a:tailEnd len="med" type="triangle" w="med"/>
          </a:ln>
        </p:spPr>
        <p:style>
          <a:lnRef idx="0"/>
          <a:fillRef idx="0"/>
          <a:effectRef idx="0"/>
          <a:fontRef idx="minor"/>
        </p:style>
      </p:sp>
      <p:sp>
        <p:nvSpPr>
          <p:cNvPr id="63" name=""/>
          <p:cNvSpPr/>
          <p:nvPr/>
        </p:nvSpPr>
        <p:spPr>
          <a:xfrm>
            <a:off x="30403800" y="3657600"/>
            <a:ext cx="457200" cy="360"/>
          </a:xfrm>
          <a:prstGeom prst="line">
            <a:avLst/>
          </a:prstGeom>
          <a:ln w="38160">
            <a:solidFill>
              <a:srgbClr val="3faf46"/>
            </a:solidFill>
            <a:round/>
            <a:tailEnd len="med" type="triangle" w="med"/>
          </a:ln>
        </p:spPr>
        <p:style>
          <a:lnRef idx="0"/>
          <a:fillRef idx="0"/>
          <a:effectRef idx="0"/>
          <a:fontRef idx="minor"/>
        </p:style>
      </p:sp>
      <p:sp>
        <p:nvSpPr>
          <p:cNvPr id="64" name=""/>
          <p:cNvSpPr/>
          <p:nvPr/>
        </p:nvSpPr>
        <p:spPr>
          <a:xfrm>
            <a:off x="457200" y="6034320"/>
            <a:ext cx="11985120" cy="539532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3200" spc="-1" strike="noStrike">
                <a:solidFill>
                  <a:srgbClr val="000000"/>
                </a:solidFill>
                <a:latin typeface="Arial"/>
                <a:ea typeface="DejaVu Sans"/>
              </a:rPr>
              <a:t>Software/Hardware Overview</a:t>
            </a:r>
            <a:endParaRPr b="0" lang="en-US" sz="3200" spc="-1" strike="noStrike">
              <a:latin typeface="Arial"/>
            </a:endParaRPr>
          </a:p>
          <a:p>
            <a:pPr marL="228600">
              <a:lnSpc>
                <a:spcPct val="115000"/>
              </a:lnSpc>
              <a:buNone/>
            </a:pPr>
            <a:r>
              <a:rPr b="0" lang="en-US" sz="2400" spc="-1" strike="noStrike">
                <a:solidFill>
                  <a:srgbClr val="000000"/>
                </a:solidFill>
                <a:latin typeface="Arial"/>
                <a:ea typeface="DejaVu Sans"/>
              </a:rPr>
              <a:t>The hardware is an instrumentation amplifier IC configured for a gain of approximately 2000 </a:t>
            </a:r>
            <a:br>
              <a:rPr sz="2400"/>
            </a:br>
            <a:r>
              <a:rPr b="0" lang="en-US" sz="1800" spc="-1" strike="noStrike">
                <a:solidFill>
                  <a:srgbClr val="000000"/>
                </a:solidFill>
                <a:latin typeface="Arial"/>
                <a:ea typeface="DejaVu Sans"/>
              </a:rPr>
              <a:t>The hardware of our amplifier circuit is utilizing two instrumentation amplifiers being an INA823 and INA828. Our amplifier circuit was modified to have a gain of approximately 2000 with incorperated saftey components such as input resistors to limit shock hazard. The microcontroller of our choice is a Teensy 4.1 that features an ARM Cortex-M7 600MHz processor. This microcontroller was selected due to its performance and speed as a prosthetic requires both. Our software was developed using the Arduino IDE as the microcontroller was compatable. When a signal is detected using the electrodes, it then flows into our amplifier and out into our microcontroller in which we have a control system. The control system works by first detecting, normalizing, rectifying, and amplifying the signal. We then generate an arbitrary peak value using our filtered signal. This arbitrary peak acts as a peak detector in some way, but for our control system it will be used to in conjuction with a distance calculation to activate threshold to control the hand. The individual fingers on our hand are stored in an array, but we are also utilizing a 3x5 array to store the current and previous position of each finger as well as an enable value. Our software was modified to accomadate for two different probes that would allow us to easily differentiate thresholds between fingers. Once a threshold is met or detected, the respective finger/s will be enabled and allowed to move to its specified position. If more than one condition is met, our software allows for multiple movements. Once a condition is no longer met it reverts back to its initial state and waits for the user. An aditional feature that was implemented was a debug mode in order to acess that each finger functions properly in the case something goes wrong.</a:t>
            </a:r>
            <a:endParaRPr b="0" lang="en-US" sz="1800" spc="-1" strike="noStrike">
              <a:latin typeface="Arial"/>
            </a:endParaRPr>
          </a:p>
          <a:p>
            <a:pPr marL="228600">
              <a:lnSpc>
                <a:spcPct val="115000"/>
              </a:lnSpc>
              <a:buNone/>
            </a:pPr>
            <a:r>
              <a:rPr b="0" lang="hi-IN" sz="2400" spc="-1" strike="noStrike">
                <a:solidFill>
                  <a:srgbClr val="000000"/>
                </a:solidFill>
                <a:latin typeface="Arial"/>
                <a:cs typeface="DejaVu Sans"/>
              </a:rPr>
              <a:t>﻿</a:t>
            </a:r>
            <a:endParaRPr b="0" lang="en-US" sz="2400" spc="-1" strike="noStrike">
              <a:latin typeface="Arial"/>
            </a:endParaRPr>
          </a:p>
        </p:txBody>
      </p:sp>
      <p:sp>
        <p:nvSpPr>
          <p:cNvPr id="65" name=""/>
          <p:cNvSpPr/>
          <p:nvPr/>
        </p:nvSpPr>
        <p:spPr>
          <a:xfrm>
            <a:off x="9144000" y="4343400"/>
            <a:ext cx="8457120" cy="43873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4800" spc="-1" strike="noStrike">
                <a:solidFill>
                  <a:srgbClr val="000000"/>
                </a:solidFill>
                <a:latin typeface="Arial"/>
                <a:ea typeface="DejaVu Sans"/>
              </a:rPr>
              <a:t>Illustration of Finger Detection/Thresholding</a:t>
            </a:r>
            <a:endParaRPr b="0" lang="en-US" sz="4800" spc="-1" strike="noStrike">
              <a:latin typeface="Arial"/>
            </a:endParaRPr>
          </a:p>
        </p:txBody>
      </p:sp>
      <p:sp>
        <p:nvSpPr>
          <p:cNvPr id="66" name=""/>
          <p:cNvSpPr/>
          <p:nvPr/>
        </p:nvSpPr>
        <p:spPr>
          <a:xfrm>
            <a:off x="457200" y="17602560"/>
            <a:ext cx="22401720" cy="38844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3200" spc="-1" strike="noStrike">
                <a:solidFill>
                  <a:srgbClr val="000000"/>
                </a:solidFill>
                <a:latin typeface="Arial"/>
                <a:ea typeface="DejaVu Sans"/>
              </a:rPr>
              <a:t>Conclusion</a:t>
            </a:r>
            <a:endParaRPr b="0" lang="en-US" sz="3200" spc="-1" strike="noStrike">
              <a:latin typeface="Arial"/>
            </a:endParaRPr>
          </a:p>
          <a:p>
            <a:pPr marL="228600">
              <a:lnSpc>
                <a:spcPct val="115000"/>
              </a:lnSpc>
              <a:buNone/>
            </a:pPr>
            <a:r>
              <a:rPr b="0" lang="en-US" sz="2400" spc="-1" strike="noStrike">
                <a:solidFill>
                  <a:srgbClr val="000000"/>
                </a:solidFill>
                <a:latin typeface="Arial"/>
                <a:ea typeface="DejaVu Sans"/>
              </a:rPr>
              <a:t>Compare amplifier characteristics between discrete inamp, breadboarded ina129, and assembled hardware. Design tradeoffs made, such as removing 60hz HP filter. Nature of MUAPs, long spacing and frequency components. Power supply noise rejection and grounding issues with amplifier. Conclude with what went right what went wrong, what to improve next time</a:t>
            </a:r>
            <a:endParaRPr b="0" lang="en-US" sz="2400" spc="-1" strike="noStrike">
              <a:latin typeface="Arial"/>
            </a:endParaRPr>
          </a:p>
        </p:txBody>
      </p:sp>
      <p:sp>
        <p:nvSpPr>
          <p:cNvPr id="67" name=""/>
          <p:cNvSpPr/>
          <p:nvPr/>
        </p:nvSpPr>
        <p:spPr>
          <a:xfrm>
            <a:off x="22860000" y="18288000"/>
            <a:ext cx="9599760" cy="319896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2400" spc="-1" strike="noStrike">
                <a:solidFill>
                  <a:srgbClr val="000000"/>
                </a:solidFill>
                <a:latin typeface="Arial"/>
                <a:ea typeface="DejaVu Sans"/>
              </a:rPr>
              <a:t>References</a:t>
            </a:r>
            <a:endParaRPr b="0" lang="en-US" sz="2400" spc="-1" strike="noStrike">
              <a:latin typeface="Arial"/>
            </a:endParaRPr>
          </a:p>
          <a:p>
            <a:pPr marL="228600">
              <a:lnSpc>
                <a:spcPct val="115000"/>
              </a:lnSpc>
              <a:buNone/>
            </a:pPr>
            <a:r>
              <a:rPr b="0" lang="en-US" sz="1800" spc="-1" strike="noStrike">
                <a:solidFill>
                  <a:srgbClr val="000000"/>
                </a:solidFill>
                <a:latin typeface="Arial"/>
                <a:ea typeface="DejaVu Sans"/>
              </a:rPr>
              <a:t>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800" spc="-1" strike="noStrike">
              <a:latin typeface="Arial"/>
            </a:endParaRPr>
          </a:p>
          <a:p>
            <a:pPr marL="228600">
              <a:lnSpc>
                <a:spcPct val="115000"/>
              </a:lnSpc>
              <a:buNone/>
            </a:pPr>
            <a:endParaRPr b="0" lang="en-US" sz="2400" spc="-1" strike="noStrike">
              <a:latin typeface="Arial"/>
            </a:endParaRPr>
          </a:p>
          <a:p>
            <a:pPr marL="228600">
              <a:lnSpc>
                <a:spcPct val="115000"/>
              </a:lnSpc>
              <a:buNone/>
            </a:pPr>
            <a:r>
              <a:rPr b="0" lang="en-US" sz="2400" spc="-1" strike="noStrike">
                <a:solidFill>
                  <a:srgbClr val="000000"/>
                </a:solidFill>
                <a:latin typeface="Arial"/>
                <a:ea typeface="DejaVu Sans"/>
              </a:rPr>
              <a:t> </a:t>
            </a:r>
            <a:endParaRPr b="0" lang="en-US" sz="2400" spc="-1" strike="noStrike">
              <a:latin typeface="Arial"/>
            </a:endParaRPr>
          </a:p>
        </p:txBody>
      </p:sp>
      <p:graphicFrame>
        <p:nvGraphicFramePr>
          <p:cNvPr id="68" name=""/>
          <p:cNvGraphicFramePr/>
          <p:nvPr/>
        </p:nvGraphicFramePr>
        <p:xfrm>
          <a:off x="23774400" y="11887200"/>
          <a:ext cx="8696880" cy="4940640"/>
        </p:xfrm>
        <a:graphic>
          <a:graphicData uri="http://schemas.openxmlformats.org/drawingml/2006/chart">
            <c:chart xmlns:c="http://schemas.openxmlformats.org/drawingml/2006/chart" xmlns:r="http://schemas.openxmlformats.org/officeDocument/2006/relationships" r:id="rId2"/>
          </a:graphicData>
        </a:graphic>
      </p:graphicFrame>
      <p:pic>
        <p:nvPicPr>
          <p:cNvPr id="69" name="" descr=""/>
          <p:cNvPicPr/>
          <p:nvPr/>
        </p:nvPicPr>
        <p:blipFill>
          <a:blip r:embed="rId3"/>
          <a:stretch/>
        </p:blipFill>
        <p:spPr>
          <a:xfrm>
            <a:off x="457200" y="12514320"/>
            <a:ext cx="8686440" cy="4388760"/>
          </a:xfrm>
          <a:prstGeom prst="rect">
            <a:avLst/>
          </a:prstGeom>
          <a:ln w="0">
            <a:noFill/>
          </a:ln>
        </p:spPr>
      </p:pic>
      <p:sp>
        <p:nvSpPr>
          <p:cNvPr id="70" name=""/>
          <p:cNvSpPr/>
          <p:nvPr/>
        </p:nvSpPr>
        <p:spPr>
          <a:xfrm>
            <a:off x="21488400" y="5796360"/>
            <a:ext cx="10971360" cy="10504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latin typeface="Arial"/>
            </a:endParaRPr>
          </a:p>
        </p:txBody>
      </p:sp>
      <p:sp>
        <p:nvSpPr>
          <p:cNvPr id="71" name=""/>
          <p:cNvSpPr/>
          <p:nvPr/>
        </p:nvSpPr>
        <p:spPr>
          <a:xfrm>
            <a:off x="228600" y="16903440"/>
            <a:ext cx="9600840" cy="69732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0" lang="en-US" sz="1800" spc="-1" strike="noStrike">
                <a:solidFill>
                  <a:srgbClr val="000000"/>
                </a:solidFill>
                <a:latin typeface="Arial"/>
                <a:ea typeface="DejaVu Sans"/>
              </a:rPr>
              <a:t>A render of the revision 2 amplifier PCB, altered from the manufactured version for clarity. Large silkscreen text is used to emphasize the regions of the board and their operation</a:t>
            </a:r>
            <a:endParaRPr b="0" lang="en-US" sz="1800" spc="-1" strike="noStrike">
              <a:latin typeface="Arial"/>
            </a:endParaRPr>
          </a:p>
        </p:txBody>
      </p:sp>
      <p:sp>
        <p:nvSpPr>
          <p:cNvPr id="72" name=""/>
          <p:cNvSpPr/>
          <p:nvPr/>
        </p:nvSpPr>
        <p:spPr>
          <a:xfrm>
            <a:off x="5097960" y="21945600"/>
            <a:ext cx="12046680" cy="2056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latin typeface="Arial"/>
            </a:endParaRPr>
          </a:p>
        </p:txBody>
      </p:sp>
      <p:pic>
        <p:nvPicPr>
          <p:cNvPr id="73" name="" descr=""/>
          <p:cNvPicPr/>
          <p:nvPr/>
        </p:nvPicPr>
        <p:blipFill>
          <a:blip r:embed="rId4"/>
          <a:srcRect l="953" t="1267" r="10578" b="1290"/>
          <a:stretch/>
        </p:blipFill>
        <p:spPr>
          <a:xfrm rot="5400000">
            <a:off x="9476280" y="10868760"/>
            <a:ext cx="6649920" cy="5486040"/>
          </a:xfrm>
          <a:prstGeom prst="rect">
            <a:avLst/>
          </a:prstGeom>
          <a:ln w="0">
            <a:noFill/>
          </a:ln>
        </p:spPr>
      </p:pic>
      <p:sp>
        <p:nvSpPr>
          <p:cNvPr id="74" name=""/>
          <p:cNvSpPr/>
          <p:nvPr/>
        </p:nvSpPr>
        <p:spPr>
          <a:xfrm>
            <a:off x="10286640" y="14173200"/>
            <a:ext cx="1600560" cy="2501640"/>
          </a:xfrm>
          <a:prstGeom prst="ellipse">
            <a:avLst/>
          </a:prstGeom>
          <a:noFill/>
          <a:ln w="76320">
            <a:solidFill>
              <a:srgbClr val="c254d2"/>
            </a:solidFill>
            <a:round/>
          </a:ln>
        </p:spPr>
        <p:style>
          <a:lnRef idx="0"/>
          <a:fillRef idx="0"/>
          <a:effectRef idx="0"/>
          <a:fontRef idx="minor"/>
        </p:style>
      </p:sp>
      <p:sp>
        <p:nvSpPr>
          <p:cNvPr id="75" name=""/>
          <p:cNvSpPr txBox="1"/>
          <p:nvPr/>
        </p:nvSpPr>
        <p:spPr>
          <a:xfrm>
            <a:off x="24917400" y="11910960"/>
            <a:ext cx="7086600" cy="883080"/>
          </a:xfrm>
          <a:prstGeom prst="rect">
            <a:avLst/>
          </a:prstGeom>
          <a:noFill/>
          <a:ln w="0">
            <a:noFill/>
          </a:ln>
        </p:spPr>
        <p:txBody>
          <a:bodyPr lIns="90000" rIns="90000" tIns="45000" bIns="45000" anchor="t">
            <a:noAutofit/>
          </a:bodyPr>
          <a:p>
            <a:pPr algn="ctr">
              <a:lnSpc>
                <a:spcPct val="100000"/>
              </a:lnSpc>
              <a:buNone/>
            </a:pPr>
            <a:r>
              <a:rPr b="0" sz="2800" spc="-1" strike="noStrike">
                <a:solidFill>
                  <a:srgbClr val="000000"/>
                </a:solidFill>
                <a:latin typeface="Arial"/>
                <a:ea typeface="DejaVu Sans"/>
              </a:rPr>
              <a:t>Gain </a:t>
            </a:r>
            <a:r>
              <a:rPr b="0" sz="2800" spc="-1" strike="noStrike">
                <a:solidFill>
                  <a:srgbClr val="000000"/>
                </a:solidFill>
                <a:latin typeface="Arial"/>
                <a:ea typeface="DejaVu Sans"/>
              </a:rPr>
              <a:t>Compari</a:t>
            </a:r>
            <a:r>
              <a:rPr b="0" sz="2800" spc="-1" strike="noStrike">
                <a:solidFill>
                  <a:srgbClr val="000000"/>
                </a:solidFill>
                <a:latin typeface="Arial"/>
                <a:ea typeface="DejaVu Sans"/>
              </a:rPr>
              <a:t>son of </a:t>
            </a:r>
            <a:r>
              <a:rPr b="0" sz="2800" spc="-1" strike="noStrike">
                <a:solidFill>
                  <a:srgbClr val="000000"/>
                </a:solidFill>
                <a:latin typeface="Arial"/>
                <a:ea typeface="DejaVu Sans"/>
              </a:rPr>
              <a:t>Probe </a:t>
            </a:r>
            <a:r>
              <a:rPr b="0" sz="2800" spc="-1" strike="noStrike">
                <a:solidFill>
                  <a:srgbClr val="000000"/>
                </a:solidFill>
                <a:latin typeface="Arial"/>
                <a:ea typeface="DejaVu Sans"/>
              </a:rPr>
              <a:t>Board </a:t>
            </a:r>
            <a:r>
              <a:rPr b="0" sz="2800" spc="-1" strike="noStrike">
                <a:solidFill>
                  <a:srgbClr val="000000"/>
                </a:solidFill>
                <a:latin typeface="Arial"/>
                <a:ea typeface="DejaVu Sans"/>
              </a:rPr>
              <a:t>Revision</a:t>
            </a:r>
            <a:r>
              <a:rPr b="0" sz="2800" spc="-1" strike="noStrike">
                <a:solidFill>
                  <a:srgbClr val="000000"/>
                </a:solidFill>
                <a:latin typeface="Arial"/>
                <a:ea typeface="DejaVu Sans"/>
              </a:rPr>
              <a:t>s</a:t>
            </a:r>
            <a:endParaRPr b="0" lang="en-US" sz="2800" spc="-1" strike="noStrike">
              <a:latin typeface="Arial"/>
            </a:endParaRPr>
          </a:p>
        </p:txBody>
      </p:sp>
      <p:sp>
        <p:nvSpPr>
          <p:cNvPr id="76" name=""/>
          <p:cNvSpPr txBox="1"/>
          <p:nvPr/>
        </p:nvSpPr>
        <p:spPr>
          <a:xfrm>
            <a:off x="24917400" y="7346520"/>
            <a:ext cx="7086600" cy="883080"/>
          </a:xfrm>
          <a:prstGeom prst="rect">
            <a:avLst/>
          </a:prstGeom>
          <a:noFill/>
          <a:ln w="0">
            <a:noFill/>
          </a:ln>
        </p:spPr>
        <p:txBody>
          <a:bodyPr lIns="90000" rIns="90000" tIns="45000" bIns="45000" anchor="t">
            <a:noAutofit/>
          </a:bodyPr>
          <a:p>
            <a:pPr algn="ctr">
              <a:lnSpc>
                <a:spcPct val="100000"/>
              </a:lnSpc>
              <a:buNone/>
            </a:pPr>
            <a:r>
              <a:rPr b="0" sz="2800" spc="-1" strike="noStrike">
                <a:solidFill>
                  <a:srgbClr val="000000"/>
                </a:solidFill>
                <a:latin typeface="Arial"/>
                <a:ea typeface="DejaVu Sans"/>
              </a:rPr>
              <a:t>Recorded Vs Processed Signal From Probe</a:t>
            </a:r>
            <a:endParaRPr b="0" lang="en-US" sz="2800" spc="-1" strike="noStrike">
              <a:latin typeface="Arial"/>
            </a:endParaRPr>
          </a:p>
        </p:txBody>
      </p:sp>
      <p:sp>
        <p:nvSpPr>
          <p:cNvPr id="77" name=""/>
          <p:cNvSpPr/>
          <p:nvPr/>
        </p:nvSpPr>
        <p:spPr>
          <a:xfrm>
            <a:off x="23774400" y="16687800"/>
            <a:ext cx="9142560" cy="10504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0" lang="en-US" sz="1800" spc="-1" strike="noStrike">
                <a:solidFill>
                  <a:srgbClr val="000000"/>
                </a:solidFill>
                <a:latin typeface="Arial"/>
                <a:ea typeface="DejaVu Sans"/>
              </a:rPr>
              <a:t>Table 1 (top) displays the output of the amplifier in blue, and the processed signal in orange. The rectification is the most prominent component, but digital filtering and gain also occur. Table 2 (bottom) displays the difference in frequency response of the two revisions. The differences in high frequency performance is mostly correlated to a change in IC, from the INA823 to the INA828</a:t>
            </a:r>
            <a:endParaRPr b="0" lang="en-US" sz="1800" spc="-1" strike="noStrike">
              <a:latin typeface="Arial"/>
            </a:endParaRPr>
          </a:p>
        </p:txBody>
      </p:sp>
      <p:sp>
        <p:nvSpPr>
          <p:cNvPr id="78" name=""/>
          <p:cNvSpPr/>
          <p:nvPr/>
        </p:nvSpPr>
        <p:spPr>
          <a:xfrm flipH="1">
            <a:off x="18656280" y="11332440"/>
            <a:ext cx="1153080" cy="275400"/>
          </a:xfrm>
          <a:prstGeom prst="line">
            <a:avLst/>
          </a:prstGeom>
          <a:ln w="38160">
            <a:solidFill>
              <a:srgbClr val="a33e03"/>
            </a:solidFill>
            <a:prstDash val="dot"/>
            <a:round/>
            <a:tailEnd len="med" type="triangle" w="med"/>
          </a:ln>
        </p:spPr>
        <p:style>
          <a:lnRef idx="0"/>
          <a:fillRef idx="0"/>
          <a:effectRef idx="0"/>
          <a:fontRef idx="minor"/>
        </p:style>
      </p:sp>
      <p:sp>
        <p:nvSpPr>
          <p:cNvPr id="79" name=""/>
          <p:cNvSpPr/>
          <p:nvPr/>
        </p:nvSpPr>
        <p:spPr>
          <a:xfrm>
            <a:off x="17856360" y="7645320"/>
            <a:ext cx="5486400" cy="5486400"/>
          </a:xfrm>
          <a:prstGeom prst="rect">
            <a:avLst/>
          </a:prstGeom>
          <a:noFill/>
          <a:ln w="76320">
            <a:solidFill>
              <a:srgbClr val="8e03a3"/>
            </a:solidFill>
            <a:round/>
          </a:ln>
        </p:spPr>
        <p:style>
          <a:lnRef idx="0"/>
          <a:fillRef idx="0"/>
          <a:effectRef idx="0"/>
          <a:fontRef idx="minor"/>
        </p:style>
      </p:sp>
      <p:sp>
        <p:nvSpPr>
          <p:cNvPr id="80" name=""/>
          <p:cNvSpPr/>
          <p:nvPr/>
        </p:nvSpPr>
        <p:spPr>
          <a:xfrm>
            <a:off x="17846280" y="12664080"/>
            <a:ext cx="5496480" cy="10440"/>
          </a:xfrm>
          <a:prstGeom prst="line">
            <a:avLst/>
          </a:prstGeom>
          <a:ln w="38160">
            <a:solidFill>
              <a:srgbClr val="c254d2"/>
            </a:solidFill>
            <a:round/>
          </a:ln>
        </p:spPr>
        <p:style>
          <a:lnRef idx="0"/>
          <a:fillRef idx="0"/>
          <a:effectRef idx="0"/>
          <a:fontRef idx="minor"/>
        </p:style>
      </p:sp>
      <p:sp>
        <p:nvSpPr>
          <p:cNvPr id="81" name=""/>
          <p:cNvSpPr/>
          <p:nvPr/>
        </p:nvSpPr>
        <p:spPr>
          <a:xfrm flipV="1">
            <a:off x="18313560" y="7645320"/>
            <a:ext cx="0" cy="5486400"/>
          </a:xfrm>
          <a:prstGeom prst="line">
            <a:avLst/>
          </a:prstGeom>
          <a:ln w="38160">
            <a:solidFill>
              <a:srgbClr val="c254d2"/>
            </a:solidFill>
            <a:round/>
          </a:ln>
        </p:spPr>
        <p:style>
          <a:lnRef idx="0"/>
          <a:fillRef idx="0"/>
          <a:effectRef idx="0"/>
          <a:fontRef idx="minor"/>
        </p:style>
      </p:sp>
      <p:sp>
        <p:nvSpPr>
          <p:cNvPr id="82" name=""/>
          <p:cNvSpPr txBox="1"/>
          <p:nvPr/>
        </p:nvSpPr>
        <p:spPr>
          <a:xfrm>
            <a:off x="18313560" y="12674520"/>
            <a:ext cx="4572000" cy="430200"/>
          </a:xfrm>
          <a:prstGeom prst="rect">
            <a:avLst/>
          </a:prstGeom>
          <a:noFill/>
          <a:ln w="0">
            <a:noFill/>
          </a:ln>
        </p:spPr>
        <p:txBody>
          <a:bodyPr lIns="90000" rIns="90000" tIns="45000" bIns="45000" anchor="t">
            <a:noAutofit/>
          </a:bodyPr>
          <a:p>
            <a:r>
              <a:rPr b="0" lang="en-US" sz="2400" spc="-1" strike="noStrike">
                <a:latin typeface="Arial"/>
              </a:rPr>
              <a:t>S</a:t>
            </a:r>
            <a:r>
              <a:rPr b="0" lang="en-US" sz="2400" spc="-1" strike="noStrike">
                <a:latin typeface="Arial"/>
              </a:rPr>
              <a:t>e</a:t>
            </a:r>
            <a:r>
              <a:rPr b="0" lang="en-US" sz="2400" spc="-1" strike="noStrike">
                <a:latin typeface="Arial"/>
              </a:rPr>
              <a:t>n</a:t>
            </a:r>
            <a:r>
              <a:rPr b="0" lang="en-US" sz="2400" spc="-1" strike="noStrike">
                <a:latin typeface="Arial"/>
              </a:rPr>
              <a:t>s</a:t>
            </a:r>
            <a:r>
              <a:rPr b="0" lang="en-US" sz="2400" spc="-1" strike="noStrike">
                <a:latin typeface="Arial"/>
              </a:rPr>
              <a:t>o</a:t>
            </a:r>
            <a:r>
              <a:rPr b="0" lang="en-US" sz="2400" spc="-1" strike="noStrike">
                <a:latin typeface="Arial"/>
              </a:rPr>
              <a:t>r</a:t>
            </a:r>
            <a:r>
              <a:rPr b="0" lang="en-US" sz="2400" spc="-1" strike="noStrike">
                <a:latin typeface="Arial"/>
              </a:rPr>
              <a:t> </a:t>
            </a:r>
            <a:r>
              <a:rPr b="0" lang="en-US" sz="2400" spc="-1" strike="noStrike">
                <a:latin typeface="Arial"/>
              </a:rPr>
              <a:t>1</a:t>
            </a:r>
            <a:r>
              <a:rPr b="0" lang="en-US" sz="2400" spc="-1" strike="noStrike">
                <a:latin typeface="Arial"/>
              </a:rPr>
              <a:t> </a:t>
            </a:r>
            <a:r>
              <a:rPr b="0" lang="en-US" sz="2400" spc="-1" strike="noStrike">
                <a:latin typeface="Arial"/>
              </a:rPr>
              <a:t>P</a:t>
            </a:r>
            <a:r>
              <a:rPr b="0" lang="en-US" sz="2400" spc="-1" strike="noStrike">
                <a:latin typeface="Arial"/>
              </a:rPr>
              <a:t>r</a:t>
            </a:r>
            <a:r>
              <a:rPr b="0" lang="en-US" sz="2400" spc="-1" strike="noStrike">
                <a:latin typeface="Arial"/>
              </a:rPr>
              <a:t>o</a:t>
            </a:r>
            <a:r>
              <a:rPr b="0" lang="en-US" sz="2400" spc="-1" strike="noStrike">
                <a:latin typeface="Arial"/>
              </a:rPr>
              <a:t>c</a:t>
            </a:r>
            <a:r>
              <a:rPr b="0" lang="en-US" sz="2400" spc="-1" strike="noStrike">
                <a:latin typeface="Arial"/>
              </a:rPr>
              <a:t>e</a:t>
            </a:r>
            <a:r>
              <a:rPr b="0" lang="en-US" sz="2400" spc="-1" strike="noStrike">
                <a:latin typeface="Arial"/>
              </a:rPr>
              <a:t>s</a:t>
            </a:r>
            <a:r>
              <a:rPr b="0" lang="en-US" sz="2400" spc="-1" strike="noStrike">
                <a:latin typeface="Arial"/>
              </a:rPr>
              <a:t>s</a:t>
            </a:r>
            <a:r>
              <a:rPr b="0" lang="en-US" sz="2400" spc="-1" strike="noStrike">
                <a:latin typeface="Arial"/>
              </a:rPr>
              <a:t>e</a:t>
            </a:r>
            <a:r>
              <a:rPr b="0" lang="en-US" sz="2400" spc="-1" strike="noStrike">
                <a:latin typeface="Arial"/>
              </a:rPr>
              <a:t>d</a:t>
            </a:r>
            <a:r>
              <a:rPr b="0" lang="en-US" sz="2400" spc="-1" strike="noStrike">
                <a:latin typeface="Arial"/>
              </a:rPr>
              <a:t> </a:t>
            </a:r>
            <a:r>
              <a:rPr b="0" lang="en-US" sz="2400" spc="-1" strike="noStrike">
                <a:latin typeface="Arial"/>
              </a:rPr>
              <a:t>A</a:t>
            </a:r>
            <a:r>
              <a:rPr b="0" lang="en-US" sz="2400" spc="-1" strike="noStrike">
                <a:latin typeface="Arial"/>
              </a:rPr>
              <a:t>m</a:t>
            </a:r>
            <a:r>
              <a:rPr b="0" lang="en-US" sz="2400" spc="-1" strike="noStrike">
                <a:latin typeface="Arial"/>
              </a:rPr>
              <a:t>p</a:t>
            </a:r>
            <a:r>
              <a:rPr b="0" lang="en-US" sz="2400" spc="-1" strike="noStrike">
                <a:latin typeface="Arial"/>
              </a:rPr>
              <a:t>l</a:t>
            </a:r>
            <a:r>
              <a:rPr b="0" lang="en-US" sz="2400" spc="-1" strike="noStrike">
                <a:latin typeface="Arial"/>
              </a:rPr>
              <a:t>i</a:t>
            </a:r>
            <a:r>
              <a:rPr b="0" lang="en-US" sz="2400" spc="-1" strike="noStrike">
                <a:latin typeface="Arial"/>
              </a:rPr>
              <a:t>t</a:t>
            </a:r>
            <a:r>
              <a:rPr b="0" lang="en-US" sz="2400" spc="-1" strike="noStrike">
                <a:latin typeface="Arial"/>
              </a:rPr>
              <a:t>u</a:t>
            </a:r>
            <a:r>
              <a:rPr b="0" lang="en-US" sz="2400" spc="-1" strike="noStrike">
                <a:latin typeface="Arial"/>
              </a:rPr>
              <a:t>d</a:t>
            </a:r>
            <a:r>
              <a:rPr b="0" lang="en-US" sz="2400" spc="-1" strike="noStrike">
                <a:latin typeface="Arial"/>
              </a:rPr>
              <a:t>e</a:t>
            </a:r>
            <a:r>
              <a:rPr b="0" lang="en-US" sz="2400" spc="-1" strike="noStrike">
                <a:latin typeface="Arial"/>
              </a:rPr>
              <a:t> </a:t>
            </a:r>
            <a:endParaRPr b="0" lang="en-US" sz="2400" spc="-1" strike="noStrike">
              <a:latin typeface="Arial"/>
            </a:endParaRPr>
          </a:p>
        </p:txBody>
      </p:sp>
      <p:sp>
        <p:nvSpPr>
          <p:cNvPr id="83" name=""/>
          <p:cNvSpPr txBox="1"/>
          <p:nvPr/>
        </p:nvSpPr>
        <p:spPr>
          <a:xfrm rot="16200000">
            <a:off x="15817680" y="10168200"/>
            <a:ext cx="4561560" cy="430200"/>
          </a:xfrm>
          <a:prstGeom prst="rect">
            <a:avLst/>
          </a:prstGeom>
          <a:noFill/>
          <a:ln w="0">
            <a:noFill/>
          </a:ln>
        </p:spPr>
        <p:txBody>
          <a:bodyPr lIns="90000" rIns="90000" tIns="45000" bIns="45000" anchor="t">
            <a:noAutofit/>
          </a:bodyPr>
          <a:p>
            <a:r>
              <a:rPr b="0" lang="en-US" sz="2400" spc="-1" strike="noStrike">
                <a:latin typeface="Arial"/>
              </a:rPr>
              <a:t>Sens</a:t>
            </a:r>
            <a:r>
              <a:rPr b="0" lang="en-US" sz="2400" spc="-1" strike="noStrike">
                <a:latin typeface="Arial"/>
              </a:rPr>
              <a:t>or 2 </a:t>
            </a:r>
            <a:r>
              <a:rPr b="0" lang="en-US" sz="2400" spc="-1" strike="noStrike">
                <a:latin typeface="Arial"/>
              </a:rPr>
              <a:t>Proc</a:t>
            </a:r>
            <a:r>
              <a:rPr b="0" lang="en-US" sz="2400" spc="-1" strike="noStrike">
                <a:latin typeface="Arial"/>
              </a:rPr>
              <a:t>esse</a:t>
            </a:r>
            <a:r>
              <a:rPr b="0" lang="en-US" sz="2400" spc="-1" strike="noStrike">
                <a:latin typeface="Arial"/>
              </a:rPr>
              <a:t>d </a:t>
            </a:r>
            <a:r>
              <a:rPr b="0" lang="en-US" sz="2400" spc="-1" strike="noStrike">
                <a:latin typeface="Arial"/>
              </a:rPr>
              <a:t>Ampl</a:t>
            </a:r>
            <a:r>
              <a:rPr b="0" lang="en-US" sz="2400" spc="-1" strike="noStrike">
                <a:latin typeface="Arial"/>
              </a:rPr>
              <a:t>itude </a:t>
            </a:r>
            <a:endParaRPr b="0" lang="en-US" sz="2400" spc="-1" strike="noStrike">
              <a:latin typeface="Arial"/>
            </a:endParaRPr>
          </a:p>
        </p:txBody>
      </p:sp>
      <p:sp>
        <p:nvSpPr>
          <p:cNvPr id="84" name=""/>
          <p:cNvSpPr txBox="1"/>
          <p:nvPr/>
        </p:nvSpPr>
        <p:spPr>
          <a:xfrm>
            <a:off x="18313560" y="12317760"/>
            <a:ext cx="1371600" cy="346320"/>
          </a:xfrm>
          <a:prstGeom prst="rect">
            <a:avLst/>
          </a:prstGeom>
          <a:noFill/>
          <a:ln w="0">
            <a:noFill/>
          </a:ln>
        </p:spPr>
        <p:txBody>
          <a:bodyPr lIns="90000" rIns="90000" tIns="45000" bIns="45000" anchor="t">
            <a:noAutofit/>
          </a:bodyPr>
          <a:p>
            <a:r>
              <a:rPr b="0" lang="en-US" sz="1800" spc="-1" strike="noStrike">
                <a:latin typeface="Arial"/>
              </a:rPr>
              <a:t>Open Hand</a:t>
            </a:r>
            <a:endParaRPr b="0" lang="en-US" sz="1800" spc="-1" strike="noStrike">
              <a:latin typeface="Arial"/>
            </a:endParaRPr>
          </a:p>
        </p:txBody>
      </p:sp>
      <p:sp>
        <p:nvSpPr>
          <p:cNvPr id="85" name=""/>
          <p:cNvSpPr/>
          <p:nvPr/>
        </p:nvSpPr>
        <p:spPr>
          <a:xfrm>
            <a:off x="18201600" y="12562920"/>
            <a:ext cx="228600" cy="228600"/>
          </a:xfrm>
          <a:prstGeom prst="ellipse">
            <a:avLst/>
          </a:prstGeom>
          <a:solidFill>
            <a:srgbClr val="18a303"/>
          </a:solidFill>
          <a:ln w="0">
            <a:solidFill>
              <a:srgbClr val="3465a4"/>
            </a:solidFill>
          </a:ln>
        </p:spPr>
        <p:style>
          <a:lnRef idx="0"/>
          <a:fillRef idx="0"/>
          <a:effectRef idx="0"/>
          <a:fontRef idx="minor"/>
        </p:style>
      </p:sp>
      <p:sp>
        <p:nvSpPr>
          <p:cNvPr id="86" name=""/>
          <p:cNvSpPr txBox="1"/>
          <p:nvPr/>
        </p:nvSpPr>
        <p:spPr>
          <a:xfrm>
            <a:off x="22428360" y="9931320"/>
            <a:ext cx="685800" cy="346320"/>
          </a:xfrm>
          <a:prstGeom prst="rect">
            <a:avLst/>
          </a:prstGeom>
          <a:noFill/>
          <a:ln w="0">
            <a:noFill/>
          </a:ln>
        </p:spPr>
        <p:txBody>
          <a:bodyPr lIns="90000" rIns="90000" tIns="45000" bIns="45000" anchor="t">
            <a:noAutofit/>
          </a:bodyPr>
          <a:p>
            <a:r>
              <a:rPr b="0" lang="en-US" sz="1800" spc="-1" strike="noStrike">
                <a:latin typeface="Arial"/>
              </a:rPr>
              <a:t>Ri</a:t>
            </a:r>
            <a:r>
              <a:rPr b="0" lang="en-US" sz="1800" spc="-1" strike="noStrike">
                <a:latin typeface="Arial"/>
              </a:rPr>
              <a:t>n</a:t>
            </a:r>
            <a:r>
              <a:rPr b="0" lang="en-US" sz="1800" spc="-1" strike="noStrike">
                <a:latin typeface="Arial"/>
              </a:rPr>
              <a:t>g</a:t>
            </a:r>
            <a:endParaRPr b="0" lang="en-US" sz="1800" spc="-1" strike="noStrike">
              <a:latin typeface="Arial"/>
            </a:endParaRPr>
          </a:p>
        </p:txBody>
      </p:sp>
      <p:sp>
        <p:nvSpPr>
          <p:cNvPr id="87" name=""/>
          <p:cNvSpPr/>
          <p:nvPr/>
        </p:nvSpPr>
        <p:spPr>
          <a:xfrm>
            <a:off x="22316400" y="10176480"/>
            <a:ext cx="228600" cy="228600"/>
          </a:xfrm>
          <a:prstGeom prst="ellipse">
            <a:avLst/>
          </a:prstGeom>
          <a:solidFill>
            <a:srgbClr val="18a303"/>
          </a:solidFill>
          <a:ln w="0">
            <a:solidFill>
              <a:srgbClr val="3465a4"/>
            </a:solidFill>
          </a:ln>
        </p:spPr>
        <p:style>
          <a:lnRef idx="0"/>
          <a:fillRef idx="0"/>
          <a:effectRef idx="0"/>
          <a:fontRef idx="minor"/>
        </p:style>
      </p:sp>
      <p:sp>
        <p:nvSpPr>
          <p:cNvPr id="88" name=""/>
          <p:cNvSpPr txBox="1"/>
          <p:nvPr/>
        </p:nvSpPr>
        <p:spPr>
          <a:xfrm>
            <a:off x="19227960" y="10617120"/>
            <a:ext cx="914400" cy="346320"/>
          </a:xfrm>
          <a:prstGeom prst="rect">
            <a:avLst/>
          </a:prstGeom>
          <a:noFill/>
          <a:ln w="0">
            <a:noFill/>
          </a:ln>
        </p:spPr>
        <p:txBody>
          <a:bodyPr lIns="90000" rIns="90000" tIns="45000" bIns="45000" anchor="t">
            <a:noAutofit/>
          </a:bodyPr>
          <a:p>
            <a:r>
              <a:rPr b="0" lang="en-US" sz="1800" spc="-1" strike="noStrike">
                <a:latin typeface="Arial"/>
              </a:rPr>
              <a:t>Index</a:t>
            </a:r>
            <a:endParaRPr b="0" lang="en-US" sz="1800" spc="-1" strike="noStrike">
              <a:latin typeface="Arial"/>
            </a:endParaRPr>
          </a:p>
        </p:txBody>
      </p:sp>
      <p:sp>
        <p:nvSpPr>
          <p:cNvPr id="89" name=""/>
          <p:cNvSpPr/>
          <p:nvPr/>
        </p:nvSpPr>
        <p:spPr>
          <a:xfrm>
            <a:off x="19116000" y="10862280"/>
            <a:ext cx="228600" cy="228600"/>
          </a:xfrm>
          <a:prstGeom prst="ellipse">
            <a:avLst/>
          </a:prstGeom>
          <a:solidFill>
            <a:srgbClr val="18a303"/>
          </a:solidFill>
          <a:ln w="0">
            <a:solidFill>
              <a:srgbClr val="3465a4"/>
            </a:solidFill>
          </a:ln>
        </p:spPr>
        <p:style>
          <a:lnRef idx="0"/>
          <a:fillRef idx="0"/>
          <a:effectRef idx="0"/>
          <a:fontRef idx="minor"/>
        </p:style>
      </p:sp>
      <p:sp>
        <p:nvSpPr>
          <p:cNvPr id="90" name=""/>
          <p:cNvSpPr txBox="1"/>
          <p:nvPr/>
        </p:nvSpPr>
        <p:spPr>
          <a:xfrm>
            <a:off x="22428360" y="8102520"/>
            <a:ext cx="914400" cy="346320"/>
          </a:xfrm>
          <a:prstGeom prst="rect">
            <a:avLst/>
          </a:prstGeom>
          <a:noFill/>
          <a:ln w="0">
            <a:noFill/>
          </a:ln>
        </p:spPr>
        <p:txBody>
          <a:bodyPr lIns="90000" rIns="90000" tIns="45000" bIns="45000" anchor="t">
            <a:noAutofit/>
          </a:bodyPr>
          <a:p>
            <a:r>
              <a:rPr b="0" lang="en-US" sz="1800" spc="-1" strike="noStrike">
                <a:latin typeface="Arial"/>
              </a:rPr>
              <a:t>Clench</a:t>
            </a:r>
            <a:endParaRPr b="0" lang="en-US" sz="1800" spc="-1" strike="noStrike">
              <a:latin typeface="Arial"/>
            </a:endParaRPr>
          </a:p>
        </p:txBody>
      </p:sp>
      <p:sp>
        <p:nvSpPr>
          <p:cNvPr id="91" name=""/>
          <p:cNvSpPr/>
          <p:nvPr/>
        </p:nvSpPr>
        <p:spPr>
          <a:xfrm>
            <a:off x="22316400" y="8347680"/>
            <a:ext cx="228600" cy="228600"/>
          </a:xfrm>
          <a:prstGeom prst="ellipse">
            <a:avLst/>
          </a:prstGeom>
          <a:solidFill>
            <a:srgbClr val="18a303"/>
          </a:solidFill>
          <a:ln w="0">
            <a:solidFill>
              <a:srgbClr val="3465a4"/>
            </a:solidFill>
          </a:ln>
        </p:spPr>
        <p:style>
          <a:lnRef idx="0"/>
          <a:fillRef idx="0"/>
          <a:effectRef idx="0"/>
          <a:fontRef idx="minor"/>
        </p:style>
      </p:sp>
      <p:sp>
        <p:nvSpPr>
          <p:cNvPr id="92" name=""/>
          <p:cNvSpPr txBox="1"/>
          <p:nvPr/>
        </p:nvSpPr>
        <p:spPr>
          <a:xfrm>
            <a:off x="18542160" y="11286360"/>
            <a:ext cx="914400" cy="346320"/>
          </a:xfrm>
          <a:prstGeom prst="rect">
            <a:avLst/>
          </a:prstGeom>
          <a:noFill/>
          <a:ln w="0">
            <a:noFill/>
          </a:ln>
        </p:spPr>
        <p:txBody>
          <a:bodyPr lIns="90000" rIns="90000" tIns="45000" bIns="45000" anchor="t">
            <a:noAutofit/>
          </a:bodyPr>
          <a:p>
            <a:r>
              <a:rPr b="0" lang="en-US" sz="1800" spc="-1" strike="noStrike">
                <a:latin typeface="Arial"/>
              </a:rPr>
              <a:t>T</a:t>
            </a:r>
            <a:r>
              <a:rPr b="0" lang="en-US" sz="1800" spc="-1" strike="noStrike">
                <a:latin typeface="Arial"/>
              </a:rPr>
              <a:t>h</a:t>
            </a:r>
            <a:r>
              <a:rPr b="0" lang="en-US" sz="1800" spc="-1" strike="noStrike">
                <a:latin typeface="Arial"/>
              </a:rPr>
              <a:t>u</a:t>
            </a:r>
            <a:r>
              <a:rPr b="0" lang="en-US" sz="1800" spc="-1" strike="noStrike">
                <a:latin typeface="Arial"/>
              </a:rPr>
              <a:t>m</a:t>
            </a:r>
            <a:r>
              <a:rPr b="0" lang="en-US" sz="1800" spc="-1" strike="noStrike">
                <a:latin typeface="Arial"/>
              </a:rPr>
              <a:t>b</a:t>
            </a:r>
            <a:endParaRPr b="0" lang="en-US" sz="1800" spc="-1" strike="noStrike">
              <a:latin typeface="Arial"/>
            </a:endParaRPr>
          </a:p>
        </p:txBody>
      </p:sp>
      <p:sp>
        <p:nvSpPr>
          <p:cNvPr id="93" name=""/>
          <p:cNvSpPr/>
          <p:nvPr/>
        </p:nvSpPr>
        <p:spPr>
          <a:xfrm>
            <a:off x="18430200" y="11531520"/>
            <a:ext cx="228600" cy="228600"/>
          </a:xfrm>
          <a:prstGeom prst="ellipse">
            <a:avLst/>
          </a:prstGeom>
          <a:solidFill>
            <a:srgbClr val="18a303"/>
          </a:solidFill>
          <a:ln w="0">
            <a:solidFill>
              <a:srgbClr val="3465a4"/>
            </a:solidFill>
          </a:ln>
        </p:spPr>
        <p:style>
          <a:lnRef idx="0"/>
          <a:fillRef idx="0"/>
          <a:effectRef idx="0"/>
          <a:fontRef idx="minor"/>
        </p:style>
      </p:sp>
      <p:sp>
        <p:nvSpPr>
          <p:cNvPr id="94" name=""/>
          <p:cNvSpPr txBox="1"/>
          <p:nvPr/>
        </p:nvSpPr>
        <p:spPr>
          <a:xfrm>
            <a:off x="21971160" y="10845720"/>
            <a:ext cx="914400" cy="346320"/>
          </a:xfrm>
          <a:prstGeom prst="rect">
            <a:avLst/>
          </a:prstGeom>
          <a:noFill/>
          <a:ln w="0">
            <a:noFill/>
          </a:ln>
        </p:spPr>
        <p:txBody>
          <a:bodyPr lIns="90000" rIns="90000" tIns="45000" bIns="45000" anchor="t">
            <a:noAutofit/>
          </a:bodyPr>
          <a:p>
            <a:r>
              <a:rPr b="0" lang="en-US" sz="1800" spc="-1" strike="noStrike">
                <a:latin typeface="Arial"/>
              </a:rPr>
              <a:t>M</a:t>
            </a:r>
            <a:r>
              <a:rPr b="0" lang="en-US" sz="1800" spc="-1" strike="noStrike">
                <a:latin typeface="Arial"/>
              </a:rPr>
              <a:t>i</a:t>
            </a:r>
            <a:r>
              <a:rPr b="0" lang="en-US" sz="1800" spc="-1" strike="noStrike">
                <a:latin typeface="Arial"/>
              </a:rPr>
              <a:t>d</a:t>
            </a:r>
            <a:r>
              <a:rPr b="0" lang="en-US" sz="1800" spc="-1" strike="noStrike">
                <a:latin typeface="Arial"/>
              </a:rPr>
              <a:t>d</a:t>
            </a:r>
            <a:r>
              <a:rPr b="0" lang="en-US" sz="1800" spc="-1" strike="noStrike">
                <a:latin typeface="Arial"/>
              </a:rPr>
              <a:t>l</a:t>
            </a:r>
            <a:r>
              <a:rPr b="0" lang="en-US" sz="1800" spc="-1" strike="noStrike">
                <a:latin typeface="Arial"/>
              </a:rPr>
              <a:t>e</a:t>
            </a:r>
            <a:endParaRPr b="0" lang="en-US" sz="1800" spc="-1" strike="noStrike">
              <a:latin typeface="Arial"/>
            </a:endParaRPr>
          </a:p>
        </p:txBody>
      </p:sp>
      <p:sp>
        <p:nvSpPr>
          <p:cNvPr id="95" name=""/>
          <p:cNvSpPr/>
          <p:nvPr/>
        </p:nvSpPr>
        <p:spPr>
          <a:xfrm>
            <a:off x="21859200" y="11090880"/>
            <a:ext cx="228600" cy="228600"/>
          </a:xfrm>
          <a:prstGeom prst="ellipse">
            <a:avLst/>
          </a:prstGeom>
          <a:solidFill>
            <a:srgbClr val="18a303"/>
          </a:solidFill>
          <a:ln w="0">
            <a:solidFill>
              <a:srgbClr val="3465a4"/>
            </a:solidFill>
          </a:ln>
        </p:spPr>
        <p:style>
          <a:lnRef idx="0"/>
          <a:fillRef idx="0"/>
          <a:effectRef idx="0"/>
          <a:fontRef idx="minor"/>
        </p:style>
      </p:sp>
      <p:sp>
        <p:nvSpPr>
          <p:cNvPr id="96" name=""/>
          <p:cNvSpPr txBox="1"/>
          <p:nvPr/>
        </p:nvSpPr>
        <p:spPr>
          <a:xfrm>
            <a:off x="20711520" y="11743560"/>
            <a:ext cx="914400" cy="346320"/>
          </a:xfrm>
          <a:prstGeom prst="rect">
            <a:avLst/>
          </a:prstGeom>
          <a:noFill/>
          <a:ln w="0">
            <a:noFill/>
          </a:ln>
        </p:spPr>
        <p:txBody>
          <a:bodyPr lIns="90000" rIns="90000" tIns="45000" bIns="45000" anchor="t">
            <a:noAutofit/>
          </a:bodyPr>
          <a:p>
            <a:r>
              <a:rPr b="0" lang="en-US" sz="1800" spc="-1" strike="noStrike">
                <a:latin typeface="Arial"/>
              </a:rPr>
              <a:t>P</a:t>
            </a:r>
            <a:r>
              <a:rPr b="0" lang="en-US" sz="1800" spc="-1" strike="noStrike">
                <a:latin typeface="Arial"/>
              </a:rPr>
              <a:t>i</a:t>
            </a:r>
            <a:r>
              <a:rPr b="0" lang="en-US" sz="1800" spc="-1" strike="noStrike">
                <a:latin typeface="Arial"/>
              </a:rPr>
              <a:t>n</a:t>
            </a:r>
            <a:r>
              <a:rPr b="0" lang="en-US" sz="1800" spc="-1" strike="noStrike">
                <a:latin typeface="Arial"/>
              </a:rPr>
              <a:t>k</a:t>
            </a:r>
            <a:r>
              <a:rPr b="0" lang="en-US" sz="1800" spc="-1" strike="noStrike">
                <a:latin typeface="Arial"/>
              </a:rPr>
              <a:t>y</a:t>
            </a:r>
            <a:endParaRPr b="0" lang="en-US" sz="1800" spc="-1" strike="noStrike">
              <a:latin typeface="Arial"/>
            </a:endParaRPr>
          </a:p>
        </p:txBody>
      </p:sp>
      <p:sp>
        <p:nvSpPr>
          <p:cNvPr id="97" name=""/>
          <p:cNvSpPr/>
          <p:nvPr/>
        </p:nvSpPr>
        <p:spPr>
          <a:xfrm>
            <a:off x="20599560" y="11988720"/>
            <a:ext cx="228600" cy="228600"/>
          </a:xfrm>
          <a:prstGeom prst="ellipse">
            <a:avLst/>
          </a:prstGeom>
          <a:solidFill>
            <a:srgbClr val="18a303"/>
          </a:solidFill>
          <a:ln w="0">
            <a:solidFill>
              <a:srgbClr val="3465a4"/>
            </a:solidFill>
          </a:ln>
        </p:spPr>
        <p:style>
          <a:lnRef idx="0"/>
          <a:fillRef idx="0"/>
          <a:effectRef idx="0"/>
          <a:fontRef idx="minor"/>
        </p:style>
      </p:sp>
      <p:sp>
        <p:nvSpPr>
          <p:cNvPr id="98" name=""/>
          <p:cNvSpPr/>
          <p:nvPr/>
        </p:nvSpPr>
        <p:spPr>
          <a:xfrm flipH="1" flipV="1">
            <a:off x="19325880" y="11036160"/>
            <a:ext cx="483480" cy="296280"/>
          </a:xfrm>
          <a:prstGeom prst="line">
            <a:avLst/>
          </a:prstGeom>
          <a:ln w="38160">
            <a:solidFill>
              <a:srgbClr val="f10d0c"/>
            </a:solidFill>
            <a:round/>
            <a:tailEnd len="med" type="triangle" w="med"/>
          </a:ln>
        </p:spPr>
        <p:style>
          <a:lnRef idx="0"/>
          <a:fillRef idx="0"/>
          <a:effectRef idx="0"/>
          <a:fontRef idx="minor"/>
        </p:style>
      </p:sp>
      <p:sp>
        <p:nvSpPr>
          <p:cNvPr id="99" name=""/>
          <p:cNvSpPr/>
          <p:nvPr/>
        </p:nvSpPr>
        <p:spPr>
          <a:xfrm flipH="1">
            <a:off x="18400680" y="11332440"/>
            <a:ext cx="1418400" cy="1266120"/>
          </a:xfrm>
          <a:prstGeom prst="line">
            <a:avLst/>
          </a:prstGeom>
          <a:ln w="38160">
            <a:solidFill>
              <a:srgbClr val="a33e03"/>
            </a:solidFill>
            <a:prstDash val="dot"/>
            <a:round/>
            <a:tailEnd len="med" type="triangle" w="med"/>
          </a:ln>
        </p:spPr>
        <p:style>
          <a:lnRef idx="0"/>
          <a:fillRef idx="0"/>
          <a:effectRef idx="0"/>
          <a:fontRef idx="minor"/>
        </p:style>
      </p:sp>
      <p:sp>
        <p:nvSpPr>
          <p:cNvPr id="100" name=""/>
          <p:cNvSpPr/>
          <p:nvPr/>
        </p:nvSpPr>
        <p:spPr>
          <a:xfrm>
            <a:off x="19809720" y="11323080"/>
            <a:ext cx="802080" cy="694440"/>
          </a:xfrm>
          <a:prstGeom prst="line">
            <a:avLst/>
          </a:prstGeom>
          <a:ln w="38160">
            <a:solidFill>
              <a:srgbClr val="a33e03"/>
            </a:solidFill>
            <a:prstDash val="dot"/>
            <a:round/>
            <a:tailEnd len="med" type="triangle" w="med"/>
          </a:ln>
        </p:spPr>
        <p:style>
          <a:lnRef idx="0"/>
          <a:fillRef idx="0"/>
          <a:effectRef idx="0"/>
          <a:fontRef idx="minor"/>
        </p:style>
      </p:sp>
      <p:sp>
        <p:nvSpPr>
          <p:cNvPr id="101" name=""/>
          <p:cNvSpPr/>
          <p:nvPr/>
        </p:nvSpPr>
        <p:spPr>
          <a:xfrm flipV="1">
            <a:off x="19828800" y="11221560"/>
            <a:ext cx="2039040" cy="101520"/>
          </a:xfrm>
          <a:prstGeom prst="line">
            <a:avLst/>
          </a:prstGeom>
          <a:ln w="38160">
            <a:solidFill>
              <a:srgbClr val="a33e03"/>
            </a:solidFill>
            <a:prstDash val="dot"/>
            <a:round/>
            <a:tailEnd len="med" type="triangle" w="med"/>
          </a:ln>
        </p:spPr>
        <p:style>
          <a:lnRef idx="0"/>
          <a:fillRef idx="0"/>
          <a:effectRef idx="0"/>
          <a:fontRef idx="minor"/>
        </p:style>
      </p:sp>
      <p:sp>
        <p:nvSpPr>
          <p:cNvPr id="102" name=""/>
          <p:cNvSpPr/>
          <p:nvPr/>
        </p:nvSpPr>
        <p:spPr>
          <a:xfrm flipV="1">
            <a:off x="19819440" y="10345680"/>
            <a:ext cx="2504160" cy="956880"/>
          </a:xfrm>
          <a:prstGeom prst="line">
            <a:avLst/>
          </a:prstGeom>
          <a:ln w="38160">
            <a:solidFill>
              <a:srgbClr val="a33e03"/>
            </a:solidFill>
            <a:prstDash val="dot"/>
            <a:round/>
            <a:tailEnd len="med" type="triangle" w="med"/>
          </a:ln>
        </p:spPr>
        <p:style>
          <a:lnRef idx="0"/>
          <a:fillRef idx="0"/>
          <a:effectRef idx="0"/>
          <a:fontRef idx="minor"/>
        </p:style>
      </p:sp>
      <p:sp>
        <p:nvSpPr>
          <p:cNvPr id="103" name=""/>
          <p:cNvSpPr/>
          <p:nvPr/>
        </p:nvSpPr>
        <p:spPr>
          <a:xfrm flipV="1">
            <a:off x="19810080" y="8564400"/>
            <a:ext cx="2547000" cy="2732400"/>
          </a:xfrm>
          <a:prstGeom prst="line">
            <a:avLst/>
          </a:prstGeom>
          <a:ln w="38160">
            <a:solidFill>
              <a:srgbClr val="a33e03"/>
            </a:solidFill>
            <a:prstDash val="dot"/>
            <a:round/>
            <a:tailEnd len="med" type="triangle" w="med"/>
          </a:ln>
        </p:spPr>
        <p:style>
          <a:lnRef idx="0"/>
          <a:fillRef idx="0"/>
          <a:effectRef idx="0"/>
          <a:fontRef idx="minor"/>
        </p:style>
      </p:sp>
      <p:sp>
        <p:nvSpPr>
          <p:cNvPr id="104" name=""/>
          <p:cNvSpPr/>
          <p:nvPr/>
        </p:nvSpPr>
        <p:spPr>
          <a:xfrm flipV="1">
            <a:off x="19809360" y="11332440"/>
            <a:ext cx="0" cy="1342080"/>
          </a:xfrm>
          <a:prstGeom prst="line">
            <a:avLst/>
          </a:prstGeom>
          <a:ln w="38160">
            <a:solidFill>
              <a:srgbClr val="fc5c00"/>
            </a:solidFill>
            <a:prstDash val="dash"/>
            <a:round/>
          </a:ln>
        </p:spPr>
        <p:style>
          <a:lnRef idx="0"/>
          <a:fillRef idx="0"/>
          <a:effectRef idx="0"/>
          <a:fontRef idx="minor"/>
        </p:style>
      </p:sp>
      <p:sp>
        <p:nvSpPr>
          <p:cNvPr id="105" name=""/>
          <p:cNvSpPr/>
          <p:nvPr/>
        </p:nvSpPr>
        <p:spPr>
          <a:xfrm>
            <a:off x="18313560" y="11332440"/>
            <a:ext cx="1495800" cy="0"/>
          </a:xfrm>
          <a:prstGeom prst="line">
            <a:avLst/>
          </a:prstGeom>
          <a:ln w="38160">
            <a:solidFill>
              <a:srgbClr val="fc5c00"/>
            </a:solidFill>
            <a:prstDash val="dash"/>
            <a:round/>
          </a:ln>
        </p:spPr>
        <p:style>
          <a:lnRef idx="0"/>
          <a:fillRef idx="0"/>
          <a:effectRef idx="0"/>
          <a:fontRef idx="minor"/>
        </p:style>
      </p:sp>
      <p:sp>
        <p:nvSpPr>
          <p:cNvPr id="106" name=""/>
          <p:cNvSpPr/>
          <p:nvPr/>
        </p:nvSpPr>
        <p:spPr>
          <a:xfrm>
            <a:off x="19685160" y="11208600"/>
            <a:ext cx="228600" cy="228600"/>
          </a:xfrm>
          <a:prstGeom prst="ellipse">
            <a:avLst/>
          </a:prstGeom>
          <a:solidFill>
            <a:srgbClr val="f10d0c"/>
          </a:solidFill>
          <a:ln w="0">
            <a:solidFill>
              <a:srgbClr val="3465a4"/>
            </a:solidFill>
          </a:ln>
        </p:spPr>
        <p:style>
          <a:lnRef idx="0"/>
          <a:fillRef idx="0"/>
          <a:effectRef idx="0"/>
          <a:fontRef idx="minor"/>
        </p:style>
      </p:sp>
      <p:sp>
        <p:nvSpPr>
          <p:cNvPr id="107" name=""/>
          <p:cNvSpPr txBox="1"/>
          <p:nvPr/>
        </p:nvSpPr>
        <p:spPr>
          <a:xfrm>
            <a:off x="19849680" y="10963440"/>
            <a:ext cx="1259640" cy="858240"/>
          </a:xfrm>
          <a:prstGeom prst="rect">
            <a:avLst/>
          </a:prstGeom>
          <a:noFill/>
          <a:ln w="0">
            <a:noFill/>
          </a:ln>
        </p:spPr>
        <p:txBody>
          <a:bodyPr lIns="90000" rIns="90000" tIns="45000" bIns="45000" anchor="t">
            <a:noAutofit/>
          </a:bodyPr>
          <a:p>
            <a:r>
              <a:rPr b="0" lang="en-US" sz="1800" spc="-1" strike="noStrike">
                <a:latin typeface="Arial"/>
              </a:rPr>
              <a:t>Measured Point</a:t>
            </a:r>
            <a:endParaRPr b="0" lang="en-US" sz="1800" spc="-1" strike="noStrike">
              <a:latin typeface="Arial"/>
            </a:endParaRPr>
          </a:p>
        </p:txBody>
      </p:sp>
      <p:sp>
        <p:nvSpPr>
          <p:cNvPr id="108" name=""/>
          <p:cNvSpPr/>
          <p:nvPr/>
        </p:nvSpPr>
        <p:spPr>
          <a:xfrm>
            <a:off x="22656960" y="12903120"/>
            <a:ext cx="457200" cy="0"/>
          </a:xfrm>
          <a:prstGeom prst="line">
            <a:avLst/>
          </a:prstGeom>
          <a:ln w="38160">
            <a:solidFill>
              <a:srgbClr val="c254d2"/>
            </a:solidFill>
            <a:round/>
            <a:tailEnd len="med" type="triangle" w="med"/>
          </a:ln>
        </p:spPr>
        <p:style>
          <a:lnRef idx="0"/>
          <a:fillRef idx="0"/>
          <a:effectRef idx="0"/>
          <a:fontRef idx="minor"/>
        </p:style>
      </p:sp>
      <p:sp>
        <p:nvSpPr>
          <p:cNvPr id="109" name=""/>
          <p:cNvSpPr/>
          <p:nvPr/>
        </p:nvSpPr>
        <p:spPr>
          <a:xfrm flipV="1">
            <a:off x="18084960" y="7873920"/>
            <a:ext cx="0" cy="457200"/>
          </a:xfrm>
          <a:prstGeom prst="line">
            <a:avLst/>
          </a:prstGeom>
          <a:ln w="38160">
            <a:solidFill>
              <a:srgbClr val="c254d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sp>
      <p:sp>
        <p:nvSpPr>
          <p:cNvPr id="111" name=""/>
          <p:cNvSpPr/>
          <p:nvPr/>
        </p:nvSpPr>
        <p:spPr>
          <a:xfrm>
            <a:off x="7315200" y="1828800"/>
            <a:ext cx="5486400" cy="5486400"/>
          </a:xfrm>
          <a:prstGeom prst="rect">
            <a:avLst/>
          </a:prstGeom>
          <a:noFill/>
          <a:ln w="76320">
            <a:solidFill>
              <a:srgbClr val="8e03a3"/>
            </a:solidFill>
            <a:round/>
          </a:ln>
        </p:spPr>
        <p:style>
          <a:lnRef idx="0"/>
          <a:fillRef idx="0"/>
          <a:effectRef idx="0"/>
          <a:fontRef idx="minor"/>
        </p:style>
      </p:sp>
      <p:sp>
        <p:nvSpPr>
          <p:cNvPr id="112" name=""/>
          <p:cNvSpPr/>
          <p:nvPr/>
        </p:nvSpPr>
        <p:spPr>
          <a:xfrm>
            <a:off x="7305120" y="6847560"/>
            <a:ext cx="5496480" cy="10440"/>
          </a:xfrm>
          <a:prstGeom prst="line">
            <a:avLst/>
          </a:prstGeom>
          <a:ln w="38160">
            <a:solidFill>
              <a:srgbClr val="c254d2"/>
            </a:solidFill>
            <a:round/>
          </a:ln>
        </p:spPr>
        <p:style>
          <a:lnRef idx="0"/>
          <a:fillRef idx="0"/>
          <a:effectRef idx="0"/>
          <a:fontRef idx="minor"/>
        </p:style>
      </p:sp>
      <p:sp>
        <p:nvSpPr>
          <p:cNvPr id="113" name=""/>
          <p:cNvSpPr/>
          <p:nvPr/>
        </p:nvSpPr>
        <p:spPr>
          <a:xfrm flipV="1">
            <a:off x="7772400" y="1828800"/>
            <a:ext cx="0" cy="5486400"/>
          </a:xfrm>
          <a:prstGeom prst="line">
            <a:avLst/>
          </a:prstGeom>
          <a:ln w="38160">
            <a:solidFill>
              <a:srgbClr val="c254d2"/>
            </a:solidFill>
            <a:round/>
          </a:ln>
        </p:spPr>
        <p:style>
          <a:lnRef idx="0"/>
          <a:fillRef idx="0"/>
          <a:effectRef idx="0"/>
          <a:fontRef idx="minor"/>
        </p:style>
      </p:sp>
      <p:sp>
        <p:nvSpPr>
          <p:cNvPr id="114" name=""/>
          <p:cNvSpPr txBox="1"/>
          <p:nvPr/>
        </p:nvSpPr>
        <p:spPr>
          <a:xfrm>
            <a:off x="7772400" y="6858000"/>
            <a:ext cx="4572000" cy="430200"/>
          </a:xfrm>
          <a:prstGeom prst="rect">
            <a:avLst/>
          </a:prstGeom>
          <a:noFill/>
          <a:ln w="0">
            <a:noFill/>
          </a:ln>
        </p:spPr>
        <p:txBody>
          <a:bodyPr lIns="90000" rIns="90000" tIns="45000" bIns="45000" anchor="t">
            <a:noAutofit/>
          </a:bodyPr>
          <a:p>
            <a:r>
              <a:rPr b="0" lang="en-US" sz="2400" spc="-1" strike="noStrike">
                <a:latin typeface="Arial"/>
              </a:rPr>
              <a:t>Sensor 1 Processed Amplitude </a:t>
            </a:r>
            <a:endParaRPr b="0" lang="en-US" sz="2400" spc="-1" strike="noStrike">
              <a:latin typeface="Arial"/>
            </a:endParaRPr>
          </a:p>
        </p:txBody>
      </p:sp>
      <p:sp>
        <p:nvSpPr>
          <p:cNvPr id="115" name=""/>
          <p:cNvSpPr txBox="1"/>
          <p:nvPr/>
        </p:nvSpPr>
        <p:spPr>
          <a:xfrm rot="16200000">
            <a:off x="5276520" y="4351680"/>
            <a:ext cx="4561560" cy="430200"/>
          </a:xfrm>
          <a:prstGeom prst="rect">
            <a:avLst/>
          </a:prstGeom>
          <a:noFill/>
          <a:ln w="0">
            <a:noFill/>
          </a:ln>
        </p:spPr>
        <p:txBody>
          <a:bodyPr lIns="90000" rIns="90000" tIns="45000" bIns="45000" anchor="t">
            <a:noAutofit/>
          </a:bodyPr>
          <a:p>
            <a:r>
              <a:rPr b="0" lang="en-US" sz="2400" spc="-1" strike="noStrike">
                <a:latin typeface="Arial"/>
              </a:rPr>
              <a:t>Sensor 2 Processed Amplitude </a:t>
            </a:r>
            <a:endParaRPr b="0" lang="en-US" sz="2400" spc="-1" strike="noStrike">
              <a:latin typeface="Arial"/>
            </a:endParaRPr>
          </a:p>
        </p:txBody>
      </p:sp>
      <p:sp>
        <p:nvSpPr>
          <p:cNvPr id="116" name=""/>
          <p:cNvSpPr txBox="1"/>
          <p:nvPr/>
        </p:nvSpPr>
        <p:spPr>
          <a:xfrm>
            <a:off x="7772400" y="6501240"/>
            <a:ext cx="1371600" cy="346320"/>
          </a:xfrm>
          <a:prstGeom prst="rect">
            <a:avLst/>
          </a:prstGeom>
          <a:noFill/>
          <a:ln w="0">
            <a:noFill/>
          </a:ln>
        </p:spPr>
        <p:txBody>
          <a:bodyPr lIns="90000" rIns="90000" tIns="45000" bIns="45000" anchor="t">
            <a:noAutofit/>
          </a:bodyPr>
          <a:p>
            <a:r>
              <a:rPr b="0" lang="en-US" sz="1800" spc="-1" strike="noStrike">
                <a:latin typeface="Arial"/>
              </a:rPr>
              <a:t>Open Hand</a:t>
            </a:r>
            <a:endParaRPr b="0" lang="en-US" sz="1800" spc="-1" strike="noStrike">
              <a:latin typeface="Arial"/>
            </a:endParaRPr>
          </a:p>
        </p:txBody>
      </p:sp>
      <p:sp>
        <p:nvSpPr>
          <p:cNvPr id="117" name=""/>
          <p:cNvSpPr/>
          <p:nvPr/>
        </p:nvSpPr>
        <p:spPr>
          <a:xfrm>
            <a:off x="7660440" y="6746400"/>
            <a:ext cx="228600" cy="228600"/>
          </a:xfrm>
          <a:prstGeom prst="ellipse">
            <a:avLst/>
          </a:prstGeom>
          <a:solidFill>
            <a:srgbClr val="18a303"/>
          </a:solidFill>
          <a:ln w="0">
            <a:solidFill>
              <a:srgbClr val="3465a4"/>
            </a:solidFill>
          </a:ln>
        </p:spPr>
        <p:style>
          <a:lnRef idx="0"/>
          <a:fillRef idx="0"/>
          <a:effectRef idx="0"/>
          <a:fontRef idx="minor"/>
        </p:style>
      </p:sp>
      <p:sp>
        <p:nvSpPr>
          <p:cNvPr id="118" name=""/>
          <p:cNvSpPr txBox="1"/>
          <p:nvPr/>
        </p:nvSpPr>
        <p:spPr>
          <a:xfrm>
            <a:off x="14173200" y="4800600"/>
            <a:ext cx="914400" cy="346320"/>
          </a:xfrm>
          <a:prstGeom prst="rect">
            <a:avLst/>
          </a:prstGeom>
          <a:noFill/>
          <a:ln w="0">
            <a:noFill/>
          </a:ln>
        </p:spPr>
        <p:txBody>
          <a:bodyPr lIns="90000" rIns="90000" tIns="45000" bIns="45000" anchor="t">
            <a:noAutofit/>
          </a:bodyPr>
          <a:p>
            <a:r>
              <a:rPr b="0" lang="en-US" sz="1800" spc="-1" strike="noStrike">
                <a:latin typeface="Arial"/>
              </a:rPr>
              <a:t>Open</a:t>
            </a:r>
            <a:endParaRPr b="0" lang="en-US" sz="1800" spc="-1" strike="noStrike">
              <a:latin typeface="Arial"/>
            </a:endParaRPr>
          </a:p>
        </p:txBody>
      </p:sp>
      <p:sp>
        <p:nvSpPr>
          <p:cNvPr id="119" name=""/>
          <p:cNvSpPr/>
          <p:nvPr/>
        </p:nvSpPr>
        <p:spPr>
          <a:xfrm>
            <a:off x="14061240" y="5045760"/>
            <a:ext cx="228600" cy="228600"/>
          </a:xfrm>
          <a:prstGeom prst="ellipse">
            <a:avLst/>
          </a:prstGeom>
          <a:solidFill>
            <a:srgbClr val="18a303"/>
          </a:solidFill>
          <a:ln w="0">
            <a:solidFill>
              <a:srgbClr val="3465a4"/>
            </a:solidFill>
          </a:ln>
        </p:spPr>
        <p:style>
          <a:lnRef idx="0"/>
          <a:fillRef idx="0"/>
          <a:effectRef idx="0"/>
          <a:fontRef idx="minor"/>
        </p:style>
      </p:sp>
      <p:sp>
        <p:nvSpPr>
          <p:cNvPr id="120" name=""/>
          <p:cNvSpPr txBox="1"/>
          <p:nvPr/>
        </p:nvSpPr>
        <p:spPr>
          <a:xfrm>
            <a:off x="11887200" y="4114800"/>
            <a:ext cx="685800" cy="346320"/>
          </a:xfrm>
          <a:prstGeom prst="rect">
            <a:avLst/>
          </a:prstGeom>
          <a:noFill/>
          <a:ln w="0">
            <a:noFill/>
          </a:ln>
        </p:spPr>
        <p:txBody>
          <a:bodyPr lIns="90000" rIns="90000" tIns="45000" bIns="45000" anchor="t">
            <a:noAutofit/>
          </a:bodyPr>
          <a:p>
            <a:r>
              <a:rPr b="0" lang="en-US" sz="1800" spc="-1" strike="noStrike">
                <a:latin typeface="Arial"/>
              </a:rPr>
              <a:t>Ring</a:t>
            </a:r>
            <a:endParaRPr b="0" lang="en-US" sz="1800" spc="-1" strike="noStrike">
              <a:latin typeface="Arial"/>
            </a:endParaRPr>
          </a:p>
        </p:txBody>
      </p:sp>
      <p:sp>
        <p:nvSpPr>
          <p:cNvPr id="121" name=""/>
          <p:cNvSpPr/>
          <p:nvPr/>
        </p:nvSpPr>
        <p:spPr>
          <a:xfrm>
            <a:off x="11775240" y="4359960"/>
            <a:ext cx="228600" cy="228600"/>
          </a:xfrm>
          <a:prstGeom prst="ellipse">
            <a:avLst/>
          </a:prstGeom>
          <a:solidFill>
            <a:srgbClr val="18a303"/>
          </a:solidFill>
          <a:ln w="0">
            <a:solidFill>
              <a:srgbClr val="3465a4"/>
            </a:solidFill>
          </a:ln>
        </p:spPr>
        <p:style>
          <a:lnRef idx="0"/>
          <a:fillRef idx="0"/>
          <a:effectRef idx="0"/>
          <a:fontRef idx="minor"/>
        </p:style>
      </p:sp>
      <p:sp>
        <p:nvSpPr>
          <p:cNvPr id="122" name=""/>
          <p:cNvSpPr txBox="1"/>
          <p:nvPr/>
        </p:nvSpPr>
        <p:spPr>
          <a:xfrm>
            <a:off x="14401800" y="3657600"/>
            <a:ext cx="914400" cy="346320"/>
          </a:xfrm>
          <a:prstGeom prst="rect">
            <a:avLst/>
          </a:prstGeom>
          <a:noFill/>
          <a:ln w="0">
            <a:noFill/>
          </a:ln>
        </p:spPr>
        <p:txBody>
          <a:bodyPr lIns="90000" rIns="90000" tIns="45000" bIns="45000" anchor="t">
            <a:noAutofit/>
          </a:bodyPr>
          <a:p>
            <a:r>
              <a:rPr b="0" lang="en-US" sz="1800" spc="-1" strike="noStrike">
                <a:latin typeface="Arial"/>
              </a:rPr>
              <a:t>Open</a:t>
            </a:r>
            <a:endParaRPr b="0" lang="en-US" sz="1800" spc="-1" strike="noStrike">
              <a:latin typeface="Arial"/>
            </a:endParaRPr>
          </a:p>
        </p:txBody>
      </p:sp>
      <p:sp>
        <p:nvSpPr>
          <p:cNvPr id="123" name=""/>
          <p:cNvSpPr/>
          <p:nvPr/>
        </p:nvSpPr>
        <p:spPr>
          <a:xfrm>
            <a:off x="14289840" y="3902760"/>
            <a:ext cx="228600" cy="228600"/>
          </a:xfrm>
          <a:prstGeom prst="ellipse">
            <a:avLst/>
          </a:prstGeom>
          <a:solidFill>
            <a:srgbClr val="18a303"/>
          </a:solidFill>
          <a:ln w="0">
            <a:solidFill>
              <a:srgbClr val="3465a4"/>
            </a:solidFill>
          </a:ln>
        </p:spPr>
        <p:style>
          <a:lnRef idx="0"/>
          <a:fillRef idx="0"/>
          <a:effectRef idx="0"/>
          <a:fontRef idx="minor"/>
        </p:style>
      </p:sp>
      <p:sp>
        <p:nvSpPr>
          <p:cNvPr id="124" name=""/>
          <p:cNvSpPr txBox="1"/>
          <p:nvPr/>
        </p:nvSpPr>
        <p:spPr>
          <a:xfrm>
            <a:off x="8686800" y="4800600"/>
            <a:ext cx="914400" cy="346320"/>
          </a:xfrm>
          <a:prstGeom prst="rect">
            <a:avLst/>
          </a:prstGeom>
          <a:noFill/>
          <a:ln w="0">
            <a:noFill/>
          </a:ln>
        </p:spPr>
        <p:txBody>
          <a:bodyPr lIns="90000" rIns="90000" tIns="45000" bIns="45000" anchor="t">
            <a:noAutofit/>
          </a:bodyPr>
          <a:p>
            <a:r>
              <a:rPr b="0" lang="en-US" sz="1800" spc="-1" strike="noStrike">
                <a:latin typeface="Arial"/>
              </a:rPr>
              <a:t>Index</a:t>
            </a:r>
            <a:endParaRPr b="0" lang="en-US" sz="1800" spc="-1" strike="noStrike">
              <a:latin typeface="Arial"/>
            </a:endParaRPr>
          </a:p>
        </p:txBody>
      </p:sp>
      <p:sp>
        <p:nvSpPr>
          <p:cNvPr id="125" name=""/>
          <p:cNvSpPr/>
          <p:nvPr/>
        </p:nvSpPr>
        <p:spPr>
          <a:xfrm>
            <a:off x="8574840" y="5045760"/>
            <a:ext cx="228600" cy="228600"/>
          </a:xfrm>
          <a:prstGeom prst="ellipse">
            <a:avLst/>
          </a:prstGeom>
          <a:solidFill>
            <a:srgbClr val="18a303"/>
          </a:solidFill>
          <a:ln w="0">
            <a:solidFill>
              <a:srgbClr val="3465a4"/>
            </a:solidFill>
          </a:ln>
        </p:spPr>
        <p:style>
          <a:lnRef idx="0"/>
          <a:fillRef idx="0"/>
          <a:effectRef idx="0"/>
          <a:fontRef idx="minor"/>
        </p:style>
      </p:sp>
      <p:sp>
        <p:nvSpPr>
          <p:cNvPr id="126" name=""/>
          <p:cNvSpPr txBox="1"/>
          <p:nvPr/>
        </p:nvSpPr>
        <p:spPr>
          <a:xfrm>
            <a:off x="11887200" y="2286000"/>
            <a:ext cx="914400" cy="346320"/>
          </a:xfrm>
          <a:prstGeom prst="rect">
            <a:avLst/>
          </a:prstGeom>
          <a:noFill/>
          <a:ln w="0">
            <a:noFill/>
          </a:ln>
        </p:spPr>
        <p:txBody>
          <a:bodyPr lIns="90000" rIns="90000" tIns="45000" bIns="45000" anchor="t">
            <a:noAutofit/>
          </a:bodyPr>
          <a:p>
            <a:r>
              <a:rPr b="0" lang="en-US" sz="1800" spc="-1" strike="noStrike">
                <a:latin typeface="Arial"/>
              </a:rPr>
              <a:t>Clench</a:t>
            </a:r>
            <a:endParaRPr b="0" lang="en-US" sz="1800" spc="-1" strike="noStrike">
              <a:latin typeface="Arial"/>
            </a:endParaRPr>
          </a:p>
        </p:txBody>
      </p:sp>
      <p:sp>
        <p:nvSpPr>
          <p:cNvPr id="127" name=""/>
          <p:cNvSpPr/>
          <p:nvPr/>
        </p:nvSpPr>
        <p:spPr>
          <a:xfrm>
            <a:off x="11775240" y="2531160"/>
            <a:ext cx="228600" cy="228600"/>
          </a:xfrm>
          <a:prstGeom prst="ellipse">
            <a:avLst/>
          </a:prstGeom>
          <a:solidFill>
            <a:srgbClr val="18a303"/>
          </a:solidFill>
          <a:ln w="0">
            <a:solidFill>
              <a:srgbClr val="3465a4"/>
            </a:solidFill>
          </a:ln>
        </p:spPr>
        <p:style>
          <a:lnRef idx="0"/>
          <a:fillRef idx="0"/>
          <a:effectRef idx="0"/>
          <a:fontRef idx="minor"/>
        </p:style>
      </p:sp>
      <p:sp>
        <p:nvSpPr>
          <p:cNvPr id="128" name=""/>
          <p:cNvSpPr txBox="1"/>
          <p:nvPr/>
        </p:nvSpPr>
        <p:spPr>
          <a:xfrm>
            <a:off x="8001000" y="5469840"/>
            <a:ext cx="914400" cy="346320"/>
          </a:xfrm>
          <a:prstGeom prst="rect">
            <a:avLst/>
          </a:prstGeom>
          <a:noFill/>
          <a:ln w="0">
            <a:noFill/>
          </a:ln>
        </p:spPr>
        <p:txBody>
          <a:bodyPr lIns="90000" rIns="90000" tIns="45000" bIns="45000" anchor="t">
            <a:noAutofit/>
          </a:bodyPr>
          <a:p>
            <a:r>
              <a:rPr b="0" lang="en-US" sz="1800" spc="-1" strike="noStrike">
                <a:latin typeface="Arial"/>
              </a:rPr>
              <a:t>Thumb</a:t>
            </a:r>
            <a:endParaRPr b="0" lang="en-US" sz="1800" spc="-1" strike="noStrike">
              <a:latin typeface="Arial"/>
            </a:endParaRPr>
          </a:p>
        </p:txBody>
      </p:sp>
      <p:sp>
        <p:nvSpPr>
          <p:cNvPr id="129" name=""/>
          <p:cNvSpPr/>
          <p:nvPr/>
        </p:nvSpPr>
        <p:spPr>
          <a:xfrm>
            <a:off x="7889040" y="5715000"/>
            <a:ext cx="228600" cy="228600"/>
          </a:xfrm>
          <a:prstGeom prst="ellipse">
            <a:avLst/>
          </a:prstGeom>
          <a:solidFill>
            <a:srgbClr val="18a303"/>
          </a:solidFill>
          <a:ln w="0">
            <a:solidFill>
              <a:srgbClr val="3465a4"/>
            </a:solidFill>
          </a:ln>
        </p:spPr>
        <p:style>
          <a:lnRef idx="0"/>
          <a:fillRef idx="0"/>
          <a:effectRef idx="0"/>
          <a:fontRef idx="minor"/>
        </p:style>
      </p:sp>
      <p:sp>
        <p:nvSpPr>
          <p:cNvPr id="130" name=""/>
          <p:cNvSpPr txBox="1"/>
          <p:nvPr/>
        </p:nvSpPr>
        <p:spPr>
          <a:xfrm>
            <a:off x="11430000" y="5029200"/>
            <a:ext cx="914400" cy="346320"/>
          </a:xfrm>
          <a:prstGeom prst="rect">
            <a:avLst/>
          </a:prstGeom>
          <a:noFill/>
          <a:ln w="0">
            <a:noFill/>
          </a:ln>
        </p:spPr>
        <p:txBody>
          <a:bodyPr lIns="90000" rIns="90000" tIns="45000" bIns="45000" anchor="t">
            <a:noAutofit/>
          </a:bodyPr>
          <a:p>
            <a:r>
              <a:rPr b="0" lang="en-US" sz="1800" spc="-1" strike="noStrike">
                <a:latin typeface="Arial"/>
              </a:rPr>
              <a:t>Middle</a:t>
            </a:r>
            <a:endParaRPr b="0" lang="en-US" sz="1800" spc="-1" strike="noStrike">
              <a:latin typeface="Arial"/>
            </a:endParaRPr>
          </a:p>
        </p:txBody>
      </p:sp>
      <p:sp>
        <p:nvSpPr>
          <p:cNvPr id="131" name=""/>
          <p:cNvSpPr/>
          <p:nvPr/>
        </p:nvSpPr>
        <p:spPr>
          <a:xfrm>
            <a:off x="11318040" y="5274360"/>
            <a:ext cx="228600" cy="228600"/>
          </a:xfrm>
          <a:prstGeom prst="ellipse">
            <a:avLst/>
          </a:prstGeom>
          <a:solidFill>
            <a:srgbClr val="18a303"/>
          </a:solidFill>
          <a:ln w="0">
            <a:solidFill>
              <a:srgbClr val="3465a4"/>
            </a:solidFill>
          </a:ln>
        </p:spPr>
        <p:style>
          <a:lnRef idx="0"/>
          <a:fillRef idx="0"/>
          <a:effectRef idx="0"/>
          <a:fontRef idx="minor"/>
        </p:style>
      </p:sp>
      <p:sp>
        <p:nvSpPr>
          <p:cNvPr id="132" name=""/>
          <p:cNvSpPr txBox="1"/>
          <p:nvPr/>
        </p:nvSpPr>
        <p:spPr>
          <a:xfrm>
            <a:off x="10170360" y="5927040"/>
            <a:ext cx="914400" cy="346320"/>
          </a:xfrm>
          <a:prstGeom prst="rect">
            <a:avLst/>
          </a:prstGeom>
          <a:noFill/>
          <a:ln w="0">
            <a:noFill/>
          </a:ln>
        </p:spPr>
        <p:txBody>
          <a:bodyPr lIns="90000" rIns="90000" tIns="45000" bIns="45000" anchor="t">
            <a:noAutofit/>
          </a:bodyPr>
          <a:p>
            <a:r>
              <a:rPr b="0" lang="en-US" sz="1800" spc="-1" strike="noStrike">
                <a:latin typeface="Arial"/>
              </a:rPr>
              <a:t>Pinky</a:t>
            </a:r>
            <a:endParaRPr b="0" lang="en-US" sz="1800" spc="-1" strike="noStrike">
              <a:latin typeface="Arial"/>
            </a:endParaRPr>
          </a:p>
        </p:txBody>
      </p:sp>
      <p:sp>
        <p:nvSpPr>
          <p:cNvPr id="133" name=""/>
          <p:cNvSpPr/>
          <p:nvPr/>
        </p:nvSpPr>
        <p:spPr>
          <a:xfrm>
            <a:off x="10058400" y="6172200"/>
            <a:ext cx="228600" cy="228600"/>
          </a:xfrm>
          <a:prstGeom prst="ellipse">
            <a:avLst/>
          </a:prstGeom>
          <a:solidFill>
            <a:srgbClr val="18a303"/>
          </a:solidFill>
          <a:ln w="0">
            <a:solidFill>
              <a:srgbClr val="3465a4"/>
            </a:solidFill>
          </a:ln>
        </p:spPr>
        <p:style>
          <a:lnRef idx="0"/>
          <a:fillRef idx="0"/>
          <a:effectRef idx="0"/>
          <a:fontRef idx="minor"/>
        </p:style>
      </p:sp>
      <p:sp>
        <p:nvSpPr>
          <p:cNvPr id="134"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sp>
      <p:sp>
        <p:nvSpPr>
          <p:cNvPr id="135"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sp>
      <p:sp>
        <p:nvSpPr>
          <p:cNvPr id="136"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sp>
      <p:sp>
        <p:nvSpPr>
          <p:cNvPr id="137"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sp>
      <p:sp>
        <p:nvSpPr>
          <p:cNvPr id="138"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sp>
      <p:sp>
        <p:nvSpPr>
          <p:cNvPr id="139"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sp>
      <p:sp>
        <p:nvSpPr>
          <p:cNvPr id="140" name=""/>
          <p:cNvSpPr/>
          <p:nvPr/>
        </p:nvSpPr>
        <p:spPr>
          <a:xfrm flipV="1">
            <a:off x="9268200" y="5515920"/>
            <a:ext cx="0" cy="1342080"/>
          </a:xfrm>
          <a:prstGeom prst="line">
            <a:avLst/>
          </a:prstGeom>
          <a:ln w="38160">
            <a:solidFill>
              <a:srgbClr val="fc5c00"/>
            </a:solidFill>
            <a:prstDash val="dash"/>
            <a:round/>
          </a:ln>
        </p:spPr>
        <p:style>
          <a:lnRef idx="0"/>
          <a:fillRef idx="0"/>
          <a:effectRef idx="0"/>
          <a:fontRef idx="minor"/>
        </p:style>
      </p:sp>
      <p:sp>
        <p:nvSpPr>
          <p:cNvPr id="141" name=""/>
          <p:cNvSpPr/>
          <p:nvPr/>
        </p:nvSpPr>
        <p:spPr>
          <a:xfrm>
            <a:off x="7772400" y="5515920"/>
            <a:ext cx="1495800" cy="0"/>
          </a:xfrm>
          <a:prstGeom prst="line">
            <a:avLst/>
          </a:prstGeom>
          <a:ln w="38160">
            <a:solidFill>
              <a:srgbClr val="fc5c00"/>
            </a:solidFill>
            <a:prstDash val="dash"/>
            <a:round/>
          </a:ln>
        </p:spPr>
        <p:style>
          <a:lnRef idx="0"/>
          <a:fillRef idx="0"/>
          <a:effectRef idx="0"/>
          <a:fontRef idx="minor"/>
        </p:style>
      </p:sp>
      <p:sp>
        <p:nvSpPr>
          <p:cNvPr id="142" name=""/>
          <p:cNvSpPr/>
          <p:nvPr/>
        </p:nvSpPr>
        <p:spPr>
          <a:xfrm>
            <a:off x="9144000" y="5392080"/>
            <a:ext cx="228600" cy="228600"/>
          </a:xfrm>
          <a:prstGeom prst="ellipse">
            <a:avLst/>
          </a:prstGeom>
          <a:solidFill>
            <a:srgbClr val="f10d0c"/>
          </a:solidFill>
          <a:ln w="0">
            <a:solidFill>
              <a:srgbClr val="3465a4"/>
            </a:solidFill>
          </a:ln>
        </p:spPr>
        <p:style>
          <a:lnRef idx="0"/>
          <a:fillRef idx="0"/>
          <a:effectRef idx="0"/>
          <a:fontRef idx="minor"/>
        </p:style>
      </p:sp>
      <p:sp>
        <p:nvSpPr>
          <p:cNvPr id="143" name=""/>
          <p:cNvSpPr txBox="1"/>
          <p:nvPr/>
        </p:nvSpPr>
        <p:spPr>
          <a:xfrm>
            <a:off x="9308520" y="5146920"/>
            <a:ext cx="1259640" cy="858240"/>
          </a:xfrm>
          <a:prstGeom prst="rect">
            <a:avLst/>
          </a:prstGeom>
          <a:noFill/>
          <a:ln w="0">
            <a:noFill/>
          </a:ln>
        </p:spPr>
        <p:txBody>
          <a:bodyPr lIns="90000" rIns="90000" tIns="45000" bIns="45000" anchor="t">
            <a:noAutofit/>
          </a:bodyPr>
          <a:p>
            <a:r>
              <a:rPr b="0" lang="en-US" sz="1800" spc="-1" strike="noStrike">
                <a:latin typeface="Arial"/>
              </a:rPr>
              <a:t>Measured Point</a:t>
            </a:r>
            <a:endParaRPr b="0" lang="en-US" sz="1800" spc="-1" strike="noStrike">
              <a:latin typeface="Arial"/>
            </a:endParaRPr>
          </a:p>
        </p:txBody>
      </p:sp>
      <p:sp>
        <p:nvSpPr>
          <p:cNvPr id="144" name=""/>
          <p:cNvSpPr/>
          <p:nvPr/>
        </p:nvSpPr>
        <p:spPr>
          <a:xfrm>
            <a:off x="12115800" y="7086600"/>
            <a:ext cx="457200" cy="0"/>
          </a:xfrm>
          <a:prstGeom prst="line">
            <a:avLst/>
          </a:prstGeom>
          <a:ln w="38160">
            <a:solidFill>
              <a:srgbClr val="c254d2"/>
            </a:solidFill>
            <a:round/>
            <a:tailEnd len="med" type="triangle" w="med"/>
          </a:ln>
        </p:spPr>
        <p:style>
          <a:lnRef idx="0"/>
          <a:fillRef idx="0"/>
          <a:effectRef idx="0"/>
          <a:fontRef idx="minor"/>
        </p:style>
      </p:sp>
      <p:sp>
        <p:nvSpPr>
          <p:cNvPr id="145" name=""/>
          <p:cNvSpPr/>
          <p:nvPr/>
        </p:nvSpPr>
        <p:spPr>
          <a:xfrm flipV="1">
            <a:off x="7543800" y="2057400"/>
            <a:ext cx="0" cy="457200"/>
          </a:xfrm>
          <a:prstGeom prst="line">
            <a:avLst/>
          </a:prstGeom>
          <a:ln w="38160">
            <a:solidFill>
              <a:srgbClr val="c254d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4067</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2024-04-22T15:49:23Z</dcterms:modified>
  <cp:revision>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